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29"/>
  </p:notesMasterIdLst>
  <p:handoutMasterIdLst>
    <p:handoutMasterId r:id="rId30"/>
  </p:handoutMasterIdLst>
  <p:sldIdLst>
    <p:sldId id="271" r:id="rId2"/>
    <p:sldId id="299" r:id="rId3"/>
    <p:sldId id="265" r:id="rId4"/>
    <p:sldId id="291" r:id="rId5"/>
    <p:sldId id="287" r:id="rId6"/>
    <p:sldId id="289" r:id="rId7"/>
    <p:sldId id="288" r:id="rId8"/>
    <p:sldId id="290" r:id="rId9"/>
    <p:sldId id="300" r:id="rId10"/>
    <p:sldId id="301" r:id="rId11"/>
    <p:sldId id="296" r:id="rId12"/>
    <p:sldId id="280" r:id="rId13"/>
    <p:sldId id="256" r:id="rId14"/>
    <p:sldId id="257" r:id="rId15"/>
    <p:sldId id="258" r:id="rId16"/>
    <p:sldId id="259" r:id="rId17"/>
    <p:sldId id="260" r:id="rId18"/>
    <p:sldId id="261" r:id="rId19"/>
    <p:sldId id="262" r:id="rId20"/>
    <p:sldId id="267" r:id="rId21"/>
    <p:sldId id="281" r:id="rId22"/>
    <p:sldId id="269" r:id="rId23"/>
    <p:sldId id="268" r:id="rId24"/>
    <p:sldId id="292" r:id="rId25"/>
    <p:sldId id="293" r:id="rId26"/>
    <p:sldId id="286" r:id="rId27"/>
    <p:sldId id="294" r:id="rId2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19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112" autoAdjust="0"/>
  </p:normalViewPr>
  <p:slideViewPr>
    <p:cSldViewPr>
      <p:cViewPr varScale="1">
        <p:scale>
          <a:sx n="62" d="100"/>
          <a:sy n="62" d="100"/>
        </p:scale>
        <p:origin x="48" y="5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38475" cy="465138"/>
          </a:xfrm>
          <a:prstGeom prst="rect">
            <a:avLst/>
          </a:prstGeom>
        </p:spPr>
        <p:txBody>
          <a:bodyPr vert="horz" lIns="90744" tIns="45372" rIns="90744" bIns="45372" rtlCol="0"/>
          <a:lstStyle>
            <a:lvl1pPr algn="l">
              <a:defRPr sz="1200"/>
            </a:lvl1pPr>
          </a:lstStyle>
          <a:p>
            <a:endParaRPr lang="en-US"/>
          </a:p>
        </p:txBody>
      </p:sp>
      <p:sp>
        <p:nvSpPr>
          <p:cNvPr id="3" name="Date Placeholder 2"/>
          <p:cNvSpPr>
            <a:spLocks noGrp="1"/>
          </p:cNvSpPr>
          <p:nvPr>
            <p:ph type="dt" sz="quarter" idx="1"/>
          </p:nvPr>
        </p:nvSpPr>
        <p:spPr>
          <a:xfrm>
            <a:off x="3970339" y="2"/>
            <a:ext cx="3038475" cy="465138"/>
          </a:xfrm>
          <a:prstGeom prst="rect">
            <a:avLst/>
          </a:prstGeom>
        </p:spPr>
        <p:txBody>
          <a:bodyPr vert="horz" lIns="90744" tIns="45372" rIns="90744" bIns="45372" rtlCol="0"/>
          <a:lstStyle>
            <a:lvl1pPr algn="r">
              <a:defRPr sz="1200"/>
            </a:lvl1pPr>
          </a:lstStyle>
          <a:p>
            <a:fld id="{C0776E9A-677C-4668-AF7F-5077749D9D93}" type="datetimeFigureOut">
              <a:rPr lang="en-US" smtClean="0"/>
              <a:t>9/29/2016</a:t>
            </a:fld>
            <a:endParaRPr lang="en-US"/>
          </a:p>
        </p:txBody>
      </p:sp>
      <p:sp>
        <p:nvSpPr>
          <p:cNvPr id="4" name="Footer Placeholder 3"/>
          <p:cNvSpPr>
            <a:spLocks noGrp="1"/>
          </p:cNvSpPr>
          <p:nvPr>
            <p:ph type="ftr" sz="quarter" idx="2"/>
          </p:nvPr>
        </p:nvSpPr>
        <p:spPr>
          <a:xfrm>
            <a:off x="1" y="8829676"/>
            <a:ext cx="3038475" cy="465138"/>
          </a:xfrm>
          <a:prstGeom prst="rect">
            <a:avLst/>
          </a:prstGeom>
        </p:spPr>
        <p:txBody>
          <a:bodyPr vert="horz" lIns="90744" tIns="45372" rIns="90744" bIns="45372" rtlCol="0" anchor="b"/>
          <a:lstStyle>
            <a:lvl1pPr algn="l">
              <a:defRPr sz="1200"/>
            </a:lvl1pPr>
          </a:lstStyle>
          <a:p>
            <a:endParaRPr lang="en-US"/>
          </a:p>
        </p:txBody>
      </p:sp>
      <p:sp>
        <p:nvSpPr>
          <p:cNvPr id="5" name="Slide Number Placeholder 4"/>
          <p:cNvSpPr>
            <a:spLocks noGrp="1"/>
          </p:cNvSpPr>
          <p:nvPr>
            <p:ph type="sldNum" sz="quarter" idx="3"/>
          </p:nvPr>
        </p:nvSpPr>
        <p:spPr>
          <a:xfrm>
            <a:off x="3970339" y="8829676"/>
            <a:ext cx="3038475" cy="465138"/>
          </a:xfrm>
          <a:prstGeom prst="rect">
            <a:avLst/>
          </a:prstGeom>
        </p:spPr>
        <p:txBody>
          <a:bodyPr vert="horz" lIns="90744" tIns="45372" rIns="90744" bIns="45372" rtlCol="0" anchor="b"/>
          <a:lstStyle>
            <a:lvl1pPr algn="r">
              <a:defRPr sz="1200"/>
            </a:lvl1pPr>
          </a:lstStyle>
          <a:p>
            <a:fld id="{105210B4-3623-4E10-9368-3DFD6D6E045D}" type="slidenum">
              <a:rPr lang="en-US" smtClean="0"/>
              <a:t>‹#›</a:t>
            </a:fld>
            <a:endParaRPr lang="en-US"/>
          </a:p>
        </p:txBody>
      </p:sp>
    </p:spTree>
    <p:extLst>
      <p:ext uri="{BB962C8B-B14F-4D97-AF65-F5344CB8AC3E}">
        <p14:creationId xmlns:p14="http://schemas.microsoft.com/office/powerpoint/2010/main" val="31679611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468" tIns="46235" rIns="92468" bIns="46235"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2468" tIns="46235" rIns="92468" bIns="46235" rtlCol="0"/>
          <a:lstStyle>
            <a:lvl1pPr algn="r">
              <a:defRPr sz="1200"/>
            </a:lvl1pPr>
          </a:lstStyle>
          <a:p>
            <a:fld id="{0B1F6D8D-6BB4-4E3F-A0B3-66B778C3294C}" type="datetimeFigureOut">
              <a:rPr lang="en-US" smtClean="0"/>
              <a:t>9/29/2016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468" tIns="46235" rIns="92468" bIns="46235"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2468" tIns="46235" rIns="92468" bIns="4623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2468" tIns="46235" rIns="92468" bIns="4623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2468" tIns="46235" rIns="92468" bIns="46235" rtlCol="0" anchor="b"/>
          <a:lstStyle>
            <a:lvl1pPr algn="r">
              <a:defRPr sz="1200"/>
            </a:lvl1pPr>
          </a:lstStyle>
          <a:p>
            <a:fld id="{560300FE-A84D-4D43-89C8-6BD43767F01C}" type="slidenum">
              <a:rPr lang="en-US" smtClean="0"/>
              <a:t>‹#›</a:t>
            </a:fld>
            <a:endParaRPr lang="en-US"/>
          </a:p>
        </p:txBody>
      </p:sp>
    </p:spTree>
    <p:extLst>
      <p:ext uri="{BB962C8B-B14F-4D97-AF65-F5344CB8AC3E}">
        <p14:creationId xmlns:p14="http://schemas.microsoft.com/office/powerpoint/2010/main" val="2122677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chicagotribune.com/news/local/suburbs/wilmette_kenilworth/chi-new-trier-social-media-20140305,0,2730192.story" TargetMode="External"/><Relationship Id="rId2" Type="http://schemas.openxmlformats.org/officeDocument/2006/relationships/slide" Target="../slides/slide13.xml"/><Relationship Id="rId1" Type="http://schemas.openxmlformats.org/officeDocument/2006/relationships/notesMaster" Target="../notesMasters/notesMaster1.xml"/><Relationship Id="rId5" Type="http://schemas.openxmlformats.org/officeDocument/2006/relationships/hyperlink" Target="http://fun.familyeducation.com/social-networking/cyberbullying/74548.html#ixzz3G9EDGUGf" TargetMode="External"/><Relationship Id="rId4" Type="http://schemas.openxmlformats.org/officeDocument/2006/relationships/hyperlink" Target="http://boston.cbslocal.com/2014/03/05/yik-yak-app-causing-concern-after-threats-made-at-marblehead-high/"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0300FE-A84D-4D43-89C8-6BD43767F01C}" type="slidenum">
              <a:rPr lang="en-US" smtClean="0"/>
              <a:t>1</a:t>
            </a:fld>
            <a:endParaRPr lang="en-US" dirty="0"/>
          </a:p>
        </p:txBody>
      </p:sp>
    </p:spTree>
    <p:extLst>
      <p:ext uri="{BB962C8B-B14F-4D97-AF65-F5344CB8AC3E}">
        <p14:creationId xmlns:p14="http://schemas.microsoft.com/office/powerpoint/2010/main" val="4769894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0300FE-A84D-4D43-89C8-6BD43767F01C}" type="slidenum">
              <a:rPr lang="en-US" smtClean="0"/>
              <a:t>20</a:t>
            </a:fld>
            <a:endParaRPr lang="en-US"/>
          </a:p>
        </p:txBody>
      </p:sp>
    </p:spTree>
    <p:extLst>
      <p:ext uri="{BB962C8B-B14F-4D97-AF65-F5344CB8AC3E}">
        <p14:creationId xmlns:p14="http://schemas.microsoft.com/office/powerpoint/2010/main" val="12115157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Hiding Apps: Apple Store and Google Play have a lot of hiding apps for download and the majority of them are free.  </a:t>
            </a:r>
          </a:p>
          <a:p>
            <a:r>
              <a:rPr lang="en-US" dirty="0" smtClean="0"/>
              <a:t>Keep Safe:  Safe Send Feature:  You can send a picture that will be visible for 20 seconds before self-destructing. The recipient receives a link via text message that takes them to the picture that the </a:t>
            </a:r>
            <a:r>
              <a:rPr lang="en-US" dirty="0" err="1" smtClean="0"/>
              <a:t>KeepSafe</a:t>
            </a:r>
            <a:r>
              <a:rPr lang="en-US" dirty="0" smtClean="0"/>
              <a:t> user sent. </a:t>
            </a:r>
          </a:p>
          <a:p>
            <a:endParaRPr lang="en-US" dirty="0" smtClean="0"/>
          </a:p>
          <a:p>
            <a:pPr defTabSz="924682">
              <a:defRPr/>
            </a:pPr>
            <a:r>
              <a:rPr lang="en-US" dirty="0" smtClean="0"/>
              <a:t>Vault:</a:t>
            </a:r>
            <a:r>
              <a:rPr lang="en-US" baseline="0" dirty="0" smtClean="0"/>
              <a:t>  </a:t>
            </a:r>
            <a:r>
              <a:rPr lang="en-US" dirty="0"/>
              <a:t>a popular hiding app that allows users to hide photos, videos, text messages, contacts and apps. Just like </a:t>
            </a:r>
            <a:r>
              <a:rPr lang="en-US" dirty="0" err="1"/>
              <a:t>KeepSafe</a:t>
            </a:r>
            <a:r>
              <a:rPr lang="en-US" dirty="0"/>
              <a:t>, it is only accessible via password. The application is free, however if you upgrade you can have additional features such as creating a decoy Vault account. When a parent or adult insists on seeing the content of an app, teens can show them a fake app through Vault.</a:t>
            </a:r>
            <a:r>
              <a:rPr lang="en-US" b="1" dirty="0"/>
              <a:t> </a:t>
            </a:r>
            <a:endParaRPr lang="en-US" dirty="0"/>
          </a:p>
          <a:p>
            <a:endParaRPr lang="en-US" dirty="0"/>
          </a:p>
          <a:p>
            <a:pPr defTabSz="924682">
              <a:defRPr/>
            </a:pPr>
            <a:r>
              <a:rPr lang="en-US" dirty="0"/>
              <a:t>Disappearing Apps:  POOF! </a:t>
            </a:r>
            <a:r>
              <a:rPr lang="en-US" dirty="0" smtClean="0"/>
              <a:t>Poof:  </a:t>
            </a:r>
            <a:r>
              <a:rPr lang="en-US" b="1" dirty="0"/>
              <a:t>All your little tech genius needs to do is open Poof and select which app she wants hidden, and you'll never know it's there.</a:t>
            </a:r>
          </a:p>
          <a:p>
            <a:endParaRPr lang="en-US" dirty="0"/>
          </a:p>
          <a:p>
            <a:endParaRPr lang="en-US" dirty="0" smtClean="0"/>
          </a:p>
          <a:p>
            <a:r>
              <a:rPr lang="en-US" dirty="0" smtClean="0"/>
              <a:t>Disguise Apps:  </a:t>
            </a:r>
            <a:r>
              <a:rPr lang="en-US" dirty="0"/>
              <a:t>The user usually has to perform a combination of tasks in order to access the content, for example, pressing and holding a specific button and entering the password</a:t>
            </a:r>
            <a:endParaRPr lang="en-US" dirty="0" smtClean="0"/>
          </a:p>
          <a:p>
            <a:r>
              <a:rPr lang="en-US" dirty="0" smtClean="0"/>
              <a:t/>
            </a:r>
            <a:br>
              <a:rPr lang="en-US" dirty="0" smtClean="0"/>
            </a:br>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560300FE-A84D-4D43-89C8-6BD43767F01C}" type="slidenum">
              <a:rPr lang="en-US" smtClean="0"/>
              <a:t>22</a:t>
            </a:fld>
            <a:endParaRPr lang="en-US"/>
          </a:p>
        </p:txBody>
      </p:sp>
    </p:spTree>
    <p:extLst>
      <p:ext uri="{BB962C8B-B14F-4D97-AF65-F5344CB8AC3E}">
        <p14:creationId xmlns:p14="http://schemas.microsoft.com/office/powerpoint/2010/main" val="17352768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682">
              <a:defRPr/>
            </a:pPr>
            <a:r>
              <a:rPr lang="en-US" b="1" dirty="0"/>
              <a:t>Enable restrictions: </a:t>
            </a:r>
          </a:p>
          <a:p>
            <a:pPr defTabSz="924682">
              <a:defRPr/>
            </a:pPr>
            <a:r>
              <a:rPr lang="en-US" dirty="0"/>
              <a:t>Although teens are more likely to use apps when it comes to hiding their pictures, applications, text messages, and other data on their smartphones, it is still important to know what devices offer in terms of hiding apps and content.</a:t>
            </a:r>
          </a:p>
          <a:p>
            <a:pPr defTabSz="924682">
              <a:defRPr/>
            </a:pPr>
            <a:endParaRPr lang="en-US" b="1" dirty="0"/>
          </a:p>
          <a:p>
            <a:pPr defTabSz="924682">
              <a:defRPr/>
            </a:pPr>
            <a:r>
              <a:rPr lang="en-US" dirty="0" smtClean="0"/>
              <a:t>You can semi-permanently hide access to applications by enabling restrictions. iPhone users can restrict access to just about any app on their phone (via Settings-General-Restrictions), causing the icon to disappear from their phone's screen until the app in re-enabled in the restrictions panel. Once enabled, regaining entrance to the restriction panel requires that you enter a 4-digit code created by the user, so it's not a quick process to undo.</a:t>
            </a:r>
          </a:p>
          <a:p>
            <a:pPr defTabSz="924682">
              <a:defRPr/>
            </a:pPr>
            <a:endParaRPr lang="en-US" b="1" dirty="0"/>
          </a:p>
          <a:p>
            <a:endParaRPr lang="en-US" dirty="0"/>
          </a:p>
        </p:txBody>
      </p:sp>
      <p:sp>
        <p:nvSpPr>
          <p:cNvPr id="4" name="Slide Number Placeholder 3"/>
          <p:cNvSpPr>
            <a:spLocks noGrp="1"/>
          </p:cNvSpPr>
          <p:nvPr>
            <p:ph type="sldNum" sz="quarter" idx="10"/>
          </p:nvPr>
        </p:nvSpPr>
        <p:spPr/>
        <p:txBody>
          <a:bodyPr/>
          <a:lstStyle/>
          <a:p>
            <a:fld id="{560300FE-A84D-4D43-89C8-6BD43767F01C}" type="slidenum">
              <a:rPr lang="en-US" smtClean="0"/>
              <a:t>23</a:t>
            </a:fld>
            <a:endParaRPr lang="en-US"/>
          </a:p>
        </p:txBody>
      </p:sp>
    </p:spTree>
    <p:extLst>
      <p:ext uri="{BB962C8B-B14F-4D97-AF65-F5344CB8AC3E}">
        <p14:creationId xmlns:p14="http://schemas.microsoft.com/office/powerpoint/2010/main" val="12115157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0300FE-A84D-4D43-89C8-6BD43767F01C}" type="slidenum">
              <a:rPr lang="en-US" smtClean="0"/>
              <a:t>3</a:t>
            </a:fld>
            <a:endParaRPr lang="en-US" dirty="0"/>
          </a:p>
        </p:txBody>
      </p:sp>
    </p:spTree>
    <p:extLst>
      <p:ext uri="{BB962C8B-B14F-4D97-AF65-F5344CB8AC3E}">
        <p14:creationId xmlns:p14="http://schemas.microsoft.com/office/powerpoint/2010/main" val="36667105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Yik</a:t>
            </a:r>
            <a:r>
              <a:rPr lang="en-US" dirty="0"/>
              <a:t> Yak is pretty </a:t>
            </a:r>
            <a:r>
              <a:rPr lang="en-US" dirty="0" err="1"/>
              <a:t>loosey</a:t>
            </a:r>
            <a:r>
              <a:rPr lang="en-US" dirty="0"/>
              <a:t>-goosey. The producers of this app call it "the anonymous social wall for anything and everything." All users are anonymous (registration requires no personal information, other than a user's location), and their posts are called "Yaks" and show up in a live feed for other users — or "</a:t>
            </a:r>
            <a:r>
              <a:rPr lang="en-US" dirty="0" err="1"/>
              <a:t>Yakkers</a:t>
            </a:r>
            <a:r>
              <a:rPr lang="en-US" dirty="0"/>
              <a:t>" — in their area. The app's content-generation and moderation is entirely in the hands of its users (who can "vote" posts up or down in the news feed; after two "down" votes, a Yak disappears). The app is rated ages 17+ and targets college students, who can use it to spread the word about parties and events or share their thoughts. But younger users are easily getting their hands on the app and </a:t>
            </a:r>
            <a:r>
              <a:rPr lang="en-US" dirty="0">
                <a:hlinkClick r:id="rId3"/>
              </a:rPr>
              <a:t>using it to post hurtful comments and rumors</a:t>
            </a:r>
            <a:r>
              <a:rPr lang="en-US" dirty="0"/>
              <a:t> about their peers. Users in Mobile, Ala., and Marblehead, Mass., have even </a:t>
            </a:r>
            <a:r>
              <a:rPr lang="en-US" dirty="0">
                <a:hlinkClick r:id="rId4"/>
              </a:rPr>
              <a:t>"Yakked" threats against their school</a:t>
            </a:r>
            <a:r>
              <a:rPr lang="en-US" dirty="0"/>
              <a:t>, causing safety concerns and disruptions for the schools and local police. </a:t>
            </a:r>
          </a:p>
          <a:p>
            <a:r>
              <a:rPr lang="en-US" dirty="0"/>
              <a:t/>
            </a:r>
            <a:br>
              <a:rPr lang="en-US" dirty="0"/>
            </a:br>
            <a:r>
              <a:rPr lang="en-US" dirty="0"/>
              <a:t/>
            </a:r>
            <a:br>
              <a:rPr lang="en-US" dirty="0"/>
            </a:br>
            <a:r>
              <a:rPr lang="en-US" dirty="0"/>
              <a:t>Read more on </a:t>
            </a:r>
            <a:r>
              <a:rPr lang="en-US" dirty="0" err="1"/>
              <a:t>FamilyEducation</a:t>
            </a:r>
            <a:r>
              <a:rPr lang="en-US" dirty="0"/>
              <a:t>: </a:t>
            </a:r>
            <a:r>
              <a:rPr lang="en-US" dirty="0">
                <a:hlinkClick r:id="rId5"/>
              </a:rPr>
              <a:t>http://fun.familyeducation.com/social-networking/cyberbullying/74548.html#ixzz3G9EDGUGf</a:t>
            </a:r>
            <a:endParaRPr lang="en-US" dirty="0"/>
          </a:p>
        </p:txBody>
      </p:sp>
      <p:sp>
        <p:nvSpPr>
          <p:cNvPr id="4" name="Slide Number Placeholder 3"/>
          <p:cNvSpPr>
            <a:spLocks noGrp="1"/>
          </p:cNvSpPr>
          <p:nvPr>
            <p:ph type="sldNum" sz="quarter" idx="10"/>
          </p:nvPr>
        </p:nvSpPr>
        <p:spPr/>
        <p:txBody>
          <a:bodyPr/>
          <a:lstStyle/>
          <a:p>
            <a:fld id="{560300FE-A84D-4D43-89C8-6BD43767F01C}" type="slidenum">
              <a:rPr lang="en-US" smtClean="0"/>
              <a:t>13</a:t>
            </a:fld>
            <a:endParaRPr lang="en-US"/>
          </a:p>
        </p:txBody>
      </p:sp>
    </p:spTree>
    <p:extLst>
      <p:ext uri="{BB962C8B-B14F-4D97-AF65-F5344CB8AC3E}">
        <p14:creationId xmlns:p14="http://schemas.microsoft.com/office/powerpoint/2010/main" val="12115157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0300FE-A84D-4D43-89C8-6BD43767F01C}" type="slidenum">
              <a:rPr lang="en-US" smtClean="0"/>
              <a:t>14</a:t>
            </a:fld>
            <a:endParaRPr lang="en-US"/>
          </a:p>
        </p:txBody>
      </p:sp>
    </p:spTree>
    <p:extLst>
      <p:ext uri="{BB962C8B-B14F-4D97-AF65-F5344CB8AC3E}">
        <p14:creationId xmlns:p14="http://schemas.microsoft.com/office/powerpoint/2010/main" val="12115157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0300FE-A84D-4D43-89C8-6BD43767F01C}" type="slidenum">
              <a:rPr lang="en-US" smtClean="0"/>
              <a:t>15</a:t>
            </a:fld>
            <a:endParaRPr lang="en-US"/>
          </a:p>
        </p:txBody>
      </p:sp>
    </p:spTree>
    <p:extLst>
      <p:ext uri="{BB962C8B-B14F-4D97-AF65-F5344CB8AC3E}">
        <p14:creationId xmlns:p14="http://schemas.microsoft.com/office/powerpoint/2010/main" val="12115157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0300FE-A84D-4D43-89C8-6BD43767F01C}" type="slidenum">
              <a:rPr lang="en-US" smtClean="0"/>
              <a:t>16</a:t>
            </a:fld>
            <a:endParaRPr lang="en-US"/>
          </a:p>
        </p:txBody>
      </p:sp>
    </p:spTree>
    <p:extLst>
      <p:ext uri="{BB962C8B-B14F-4D97-AF65-F5344CB8AC3E}">
        <p14:creationId xmlns:p14="http://schemas.microsoft.com/office/powerpoint/2010/main" val="12115157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0300FE-A84D-4D43-89C8-6BD43767F01C}" type="slidenum">
              <a:rPr lang="en-US" smtClean="0"/>
              <a:t>17</a:t>
            </a:fld>
            <a:endParaRPr lang="en-US"/>
          </a:p>
        </p:txBody>
      </p:sp>
    </p:spTree>
    <p:extLst>
      <p:ext uri="{BB962C8B-B14F-4D97-AF65-F5344CB8AC3E}">
        <p14:creationId xmlns:p14="http://schemas.microsoft.com/office/powerpoint/2010/main" val="12115157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0300FE-A84D-4D43-89C8-6BD43767F01C}" type="slidenum">
              <a:rPr lang="en-US" smtClean="0"/>
              <a:t>18</a:t>
            </a:fld>
            <a:endParaRPr lang="en-US"/>
          </a:p>
        </p:txBody>
      </p:sp>
    </p:spTree>
    <p:extLst>
      <p:ext uri="{BB962C8B-B14F-4D97-AF65-F5344CB8AC3E}">
        <p14:creationId xmlns:p14="http://schemas.microsoft.com/office/powerpoint/2010/main" val="12115157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0300FE-A84D-4D43-89C8-6BD43767F01C}" type="slidenum">
              <a:rPr lang="en-US" smtClean="0"/>
              <a:t>19</a:t>
            </a:fld>
            <a:endParaRPr lang="en-US"/>
          </a:p>
        </p:txBody>
      </p:sp>
    </p:spTree>
    <p:extLst>
      <p:ext uri="{BB962C8B-B14F-4D97-AF65-F5344CB8AC3E}">
        <p14:creationId xmlns:p14="http://schemas.microsoft.com/office/powerpoint/2010/main" val="1211515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0A8A966-4F74-45F0-A7C4-24C01E16741B}"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05BA4-6732-4DD9-AF96-CFD8A25BE259}"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A8A966-4F74-45F0-A7C4-24C01E16741B}"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05BA4-6732-4DD9-AF96-CFD8A25BE25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A8A966-4F74-45F0-A7C4-24C01E16741B}"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05BA4-6732-4DD9-AF96-CFD8A25BE25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A8A966-4F74-45F0-A7C4-24C01E16741B}"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05BA4-6732-4DD9-AF96-CFD8A25BE25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A8A966-4F74-45F0-A7C4-24C01E16741B}"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05BA4-6732-4DD9-AF96-CFD8A25BE259}"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0A8A966-4F74-45F0-A7C4-24C01E16741B}"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205BA4-6732-4DD9-AF96-CFD8A25BE25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0A8A966-4F74-45F0-A7C4-24C01E16741B}" type="datetimeFigureOut">
              <a:rPr lang="en-US" smtClean="0"/>
              <a:t>9/29/2016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205BA4-6732-4DD9-AF96-CFD8A25BE259}"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A8A966-4F74-45F0-A7C4-24C01E16741B}" type="datetimeFigureOut">
              <a:rPr lang="en-US" smtClean="0"/>
              <a:t>9/29/2016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205BA4-6732-4DD9-AF96-CFD8A25BE25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A8A966-4F74-45F0-A7C4-24C01E16741B}" type="datetimeFigureOut">
              <a:rPr lang="en-US" smtClean="0"/>
              <a:t>9/29/2016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205BA4-6732-4DD9-AF96-CFD8A25BE25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A8A966-4F74-45F0-A7C4-24C01E16741B}"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205BA4-6732-4DD9-AF96-CFD8A25BE259}"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A8A966-4F74-45F0-A7C4-24C01E16741B}"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205BA4-6732-4DD9-AF96-CFD8A25BE25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80A8A966-4F74-45F0-A7C4-24C01E16741B}" type="datetimeFigureOut">
              <a:rPr lang="en-US" smtClean="0"/>
              <a:t>9/29/2016</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AD205BA4-6732-4DD9-AF96-CFD8A25BE25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google.com/imgres?imgurl&amp;imgrefurl=http://www.digitalspy.com/tech/news/a541758/snapchat-banned-by-eton-college.html&amp;h=0&amp;w=0&amp;tbnid=QswTbV3ylSOYcM&amp;zoom=1&amp;tbnh=224&amp;tbnw=225&amp;docid=1Rq4h7q_umVsRM&amp;tbm=isch&amp;ei=MXI9VPL6CtTCggSIh4KQCw&amp;ved=0CAQQsCUoAA"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0.jpeg"/></Relationships>
</file>

<file path=ppt/slides/_rels/slide15.xml.rels><?xml version="1.0" encoding="UTF-8" standalone="yes"?>
<Relationships xmlns="http://schemas.openxmlformats.org/package/2006/relationships"><Relationship Id="rId3" Type="http://schemas.openxmlformats.org/officeDocument/2006/relationships/hyperlink" Target="http://www.google.com/url?sa=i&amp;source=images&amp;cd=&amp;cad=rja&amp;uact=8&amp;ved=0CAgQjRw&amp;url=http://glasgowinteractive.co.uk/social/&amp;ei=XoY9VI489ouxBJOsgNAI&amp;psig=AFQjCNEPl8O-5VoBvY7t2kqp0z1K6iLIsw&amp;ust=1413404638113886"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16.xml.rels><?xml version="1.0" encoding="UTF-8" standalone="yes"?>
<Relationships xmlns="http://schemas.openxmlformats.org/package/2006/relationships"><Relationship Id="rId3" Type="http://schemas.openxmlformats.org/officeDocument/2006/relationships/hyperlink" Target="http://riestudios.com/live/?attachment_id=74#mai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uact=8&amp;ved=0CAcQjRw&amp;url=http://www.insidemobileapps.com/2013/06/05/oovoo-review/oovoo-app-icon/&amp;ei=RIc9VIuTNYrIggSZ-4KYDQ&amp;psig=AFQjCNH_Bc8_Dyz5O6LeoRKXoNGVRaxIfg&amp;ust=1413404831374837"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4.jpeg"/><Relationship Id="rId4" Type="http://schemas.openxmlformats.org/officeDocument/2006/relationships/hyperlink" Target="http://www.google.com/url?sa=i&amp;rct=j&amp;q=&amp;esrc=s&amp;frm=1&amp;source=images&amp;cd=&amp;cad=rja&amp;uact=8&amp;ved=0CAcQjRw&amp;url=http://allfacebook.com/tag/video-chat&amp;ei=fIc9VO6tH4HLgwSUmoDYAw&amp;psig=AFQjCNH_Bc8_Dyz5O6LeoRKXoNGVRaxIfg&amp;ust=1413404831374837"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uact=8&amp;ved=0CAcQjRw&amp;url=http://www.insidemobileapps.com/2013/06/05/oovoo-review/oovoo-app-icon/&amp;ei=RIc9VIuTNYrIggSZ-4KYDQ&amp;psig=AFQjCNH_Bc8_Dyz5O6LeoRKXoNGVRaxIfg&amp;ust=1413404831374837"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upport.apple.com/kb/ht4213"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www.phonesheriff.com/" TargetMode="External"/><Relationship Id="rId2" Type="http://schemas.openxmlformats.org/officeDocument/2006/relationships/hyperlink" Target="http://www.teensafe.com/?CID=115024536&amp;SID=1860715&amp;OID=1072779896" TargetMode="External"/><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hyperlink" Target="http://www.crosswalk.com/family/parenting/kids/9-most-dangerous-apps-for-kids.html" TargetMode="External"/><Relationship Id="rId4" Type="http://schemas.openxmlformats.org/officeDocument/2006/relationships/hyperlink" Target="http://www.secureteen.com/faq"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www.bewebsmart.com/mobile-devices-tablets/how-to-monitor-your-teens-phone/" TargetMode="External"/><Relationship Id="rId2" Type="http://schemas.openxmlformats.org/officeDocument/2006/relationships/hyperlink" Target="http://www.npr.org/sections/alltechconsidered/2015/11/09/455349534/as-kids-go-online-new-tools-for-parents-to-spy"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tatic.squarespace.com/static/5092e47de4b044ecf478e071/t/51f95cbfe4b002b80b1a7783/1375296704294/texting-teens.jpg"/>
          <p:cNvPicPr>
            <a:picLocks noChangeAspect="1" noChangeArrowheads="1"/>
          </p:cNvPicPr>
          <p:nvPr/>
        </p:nvPicPr>
        <p:blipFill>
          <a:blip r:embed="rId3">
            <a:duotone>
              <a:schemeClr val="accent4">
                <a:shade val="45000"/>
                <a:satMod val="135000"/>
              </a:schemeClr>
              <a:prstClr val="white"/>
            </a:duotone>
            <a:extLst>
              <a:ext uri="{BEBA8EAE-BF5A-486C-A8C5-ECC9F3942E4B}">
                <a14:imgProps xmlns:a14="http://schemas.microsoft.com/office/drawing/2010/main">
                  <a14:imgLayer r:embed="rId4">
                    <a14:imgEffect>
                      <a14:colorTemperature colorTemp="4125"/>
                    </a14:imgEffect>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2610445" y="1828800"/>
            <a:ext cx="4827755" cy="3810000"/>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idx="1"/>
          </p:nvPr>
        </p:nvSpPr>
        <p:spPr>
          <a:xfrm>
            <a:off x="528523" y="6019800"/>
            <a:ext cx="8991600" cy="533400"/>
          </a:xfrm>
          <a:noFill/>
        </p:spPr>
        <p:txBody>
          <a:bodyPr>
            <a:normAutofit/>
          </a:bodyPr>
          <a:lstStyle/>
          <a:p>
            <a:pPr marL="0" indent="0" algn="ctr">
              <a:buNone/>
            </a:pPr>
            <a:r>
              <a:rPr lang="en-US" sz="1400" b="1" i="0" dirty="0" smtClean="0">
                <a:solidFill>
                  <a:srgbClr val="002060"/>
                </a:solidFill>
              </a:rPr>
              <a:t>Materials Adopted from Section XI Safety Conference 2015.</a:t>
            </a:r>
            <a:endParaRPr lang="en-US" sz="1400" b="1" i="0" dirty="0">
              <a:solidFill>
                <a:srgbClr val="002060"/>
              </a:solidFill>
            </a:endParaRPr>
          </a:p>
        </p:txBody>
      </p:sp>
      <p:sp>
        <p:nvSpPr>
          <p:cNvPr id="4" name="TextBox 3"/>
          <p:cNvSpPr txBox="1"/>
          <p:nvPr/>
        </p:nvSpPr>
        <p:spPr>
          <a:xfrm>
            <a:off x="1285646" y="393700"/>
            <a:ext cx="7477354" cy="1200329"/>
          </a:xfrm>
          <a:prstGeom prst="rect">
            <a:avLst/>
          </a:prstGeom>
          <a:noFill/>
        </p:spPr>
        <p:txBody>
          <a:bodyPr wrap="square" rtlCol="0">
            <a:spAutoFit/>
          </a:bodyPr>
          <a:lstStyle/>
          <a:p>
            <a:pPr algn="ctr"/>
            <a:r>
              <a:rPr lang="en-US" sz="3600" b="1" dirty="0" smtClean="0"/>
              <a:t>Social Media </a:t>
            </a:r>
            <a:r>
              <a:rPr lang="en-US" sz="3600" b="1" dirty="0"/>
              <a:t>&amp;</a:t>
            </a:r>
            <a:r>
              <a:rPr lang="en-US" sz="3600" b="1" dirty="0" smtClean="0"/>
              <a:t> the “</a:t>
            </a:r>
            <a:r>
              <a:rPr lang="en-US" sz="3600" b="1" dirty="0" err="1" smtClean="0"/>
              <a:t>iGeneration</a:t>
            </a:r>
            <a:r>
              <a:rPr lang="en-US" sz="3600" b="1" dirty="0" smtClean="0"/>
              <a:t>”</a:t>
            </a:r>
          </a:p>
          <a:p>
            <a:pPr algn="ctr"/>
            <a:r>
              <a:rPr lang="en-US" sz="3600" b="1" dirty="0" smtClean="0"/>
              <a:t>Lessons Learned</a:t>
            </a:r>
            <a:endParaRPr lang="en-US" sz="3600" b="1" dirty="0"/>
          </a:p>
        </p:txBody>
      </p:sp>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2700" y="340641"/>
            <a:ext cx="1285646" cy="1714195"/>
          </a:xfrm>
          <a:prstGeom prst="rect">
            <a:avLst/>
          </a:prstGeom>
        </p:spPr>
      </p:pic>
      <p:sp>
        <p:nvSpPr>
          <p:cNvPr id="7" name="TextBox 6"/>
          <p:cNvSpPr txBox="1"/>
          <p:nvPr/>
        </p:nvSpPr>
        <p:spPr>
          <a:xfrm>
            <a:off x="180746" y="3133635"/>
            <a:ext cx="2209800" cy="1200329"/>
          </a:xfrm>
          <a:prstGeom prst="rect">
            <a:avLst/>
          </a:prstGeom>
          <a:noFill/>
        </p:spPr>
        <p:txBody>
          <a:bodyPr wrap="square" rtlCol="0">
            <a:spAutoFit/>
          </a:bodyPr>
          <a:lstStyle/>
          <a:p>
            <a:r>
              <a:rPr lang="en-US" sz="2400" dirty="0" smtClean="0"/>
              <a:t>Fall Conference</a:t>
            </a:r>
          </a:p>
          <a:p>
            <a:r>
              <a:rPr lang="en-US" sz="2400" dirty="0" smtClean="0"/>
              <a:t>Sept. 30, 2016</a:t>
            </a:r>
            <a:endParaRPr lang="en-US" sz="2400" dirty="0"/>
          </a:p>
        </p:txBody>
      </p:sp>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7663" y="5410201"/>
            <a:ext cx="1713474" cy="1447800"/>
          </a:xfrm>
          <a:prstGeom prst="rect">
            <a:avLst/>
          </a:prstGeom>
        </p:spPr>
      </p:pic>
    </p:spTree>
    <p:extLst>
      <p:ext uri="{BB962C8B-B14F-4D97-AF65-F5344CB8AC3E}">
        <p14:creationId xmlns:p14="http://schemas.microsoft.com/office/powerpoint/2010/main" val="2680867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Lessons Learned </a:t>
            </a:r>
            <a:endParaRPr lang="en-US" dirty="0"/>
          </a:p>
        </p:txBody>
      </p:sp>
      <p:sp>
        <p:nvSpPr>
          <p:cNvPr id="3" name="Content Placeholder 2"/>
          <p:cNvSpPr>
            <a:spLocks noGrp="1"/>
          </p:cNvSpPr>
          <p:nvPr>
            <p:ph idx="1"/>
          </p:nvPr>
        </p:nvSpPr>
        <p:spPr/>
        <p:txBody>
          <a:bodyPr/>
          <a:lstStyle/>
          <a:p>
            <a:r>
              <a:rPr lang="en-US" dirty="0"/>
              <a:t>Have you done any work with your staff on reporting of things like </a:t>
            </a:r>
            <a:r>
              <a:rPr lang="en-US" dirty="0" smtClean="0"/>
              <a:t>this to administration?   </a:t>
            </a:r>
          </a:p>
          <a:p>
            <a:r>
              <a:rPr lang="en-US" dirty="0"/>
              <a:t>Have you done any work with your staff </a:t>
            </a:r>
            <a:r>
              <a:rPr lang="en-US" dirty="0" smtClean="0"/>
              <a:t>on adult social </a:t>
            </a:r>
            <a:r>
              <a:rPr lang="en-US" dirty="0"/>
              <a:t>media usage?</a:t>
            </a:r>
          </a:p>
          <a:p>
            <a:r>
              <a:rPr lang="en-US" dirty="0"/>
              <a:t>What is your message to parents in terms of what they should do if they uncover something like this?</a:t>
            </a:r>
          </a:p>
          <a:p>
            <a:r>
              <a:rPr lang="en-US" dirty="0"/>
              <a:t>What is your message to students in terms of what they should do if they receive </a:t>
            </a:r>
            <a:r>
              <a:rPr lang="en-US" dirty="0" smtClean="0"/>
              <a:t>inappropriate </a:t>
            </a:r>
            <a:r>
              <a:rPr lang="en-US" dirty="0"/>
              <a:t>social media</a:t>
            </a:r>
            <a:r>
              <a:rPr lang="en-US" dirty="0" smtClean="0"/>
              <a:t>?</a:t>
            </a:r>
          </a:p>
          <a:p>
            <a:pPr lvl="1"/>
            <a:r>
              <a:rPr lang="en-US" dirty="0" smtClean="0"/>
              <a:t>“Good Samaritan 911 Discipline Rule”</a:t>
            </a:r>
            <a:endParaRPr lang="en-US" dirty="0"/>
          </a:p>
          <a:p>
            <a:endParaRPr lang="en-US" dirty="0"/>
          </a:p>
        </p:txBody>
      </p:sp>
    </p:spTree>
    <p:extLst>
      <p:ext uri="{BB962C8B-B14F-4D97-AF65-F5344CB8AC3E}">
        <p14:creationId xmlns:p14="http://schemas.microsoft.com/office/powerpoint/2010/main" val="3660543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3">
                                            <p:txEl>
                                              <p:pRg st="0" end="0"/>
                                            </p:txEl>
                                          </p:spTgt>
                                        </p:tgtEl>
                                        <p:attrNameLst>
                                          <p:attrName>style.color</p:attrName>
                                        </p:attrNameLst>
                                      </p:cBhvr>
                                      <p:to>
                                        <a:schemeClr val="bg1"/>
                                      </p:to>
                                    </p:animClr>
                                    <p:animClr clrSpc="rgb" dir="cw">
                                      <p:cBhvr>
                                        <p:cTn id="7" dur="250" autoRev="1" fill="remove"/>
                                        <p:tgtEl>
                                          <p:spTgt spid="3">
                                            <p:txEl>
                                              <p:pRg st="0" end="0"/>
                                            </p:txEl>
                                          </p:spTgt>
                                        </p:tgtEl>
                                        <p:attrNameLst>
                                          <p:attrName>fillcolor</p:attrName>
                                        </p:attrNameLst>
                                      </p:cBhvr>
                                      <p:to>
                                        <a:schemeClr val="bg1"/>
                                      </p:to>
                                    </p:animClr>
                                    <p:set>
                                      <p:cBhvr>
                                        <p:cTn id="8" dur="250" autoRev="1" fill="remove"/>
                                        <p:tgtEl>
                                          <p:spTgt spid="3">
                                            <p:txEl>
                                              <p:pRg st="0" end="0"/>
                                            </p:txEl>
                                          </p:spTgt>
                                        </p:tgtEl>
                                        <p:attrNameLst>
                                          <p:attrName>fill.type</p:attrName>
                                        </p:attrNameLst>
                                      </p:cBhvr>
                                      <p:to>
                                        <p:strVal val="solid"/>
                                      </p:to>
                                    </p:set>
                                    <p:set>
                                      <p:cBhvr>
                                        <p:cTn id="9" dur="250" autoRev="1" fill="remove"/>
                                        <p:tgtEl>
                                          <p:spTgt spid="3">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27" presetClass="emph" presetSubtype="0" fill="remove" grpId="0" nodeType="clickEffect">
                                  <p:stCondLst>
                                    <p:cond delay="0"/>
                                  </p:stCondLst>
                                  <p:childTnLst>
                                    <p:animClr clrSpc="rgb" dir="cw">
                                      <p:cBhvr override="childStyle">
                                        <p:cTn id="13" dur="250" autoRev="1" fill="remove"/>
                                        <p:tgtEl>
                                          <p:spTgt spid="3">
                                            <p:txEl>
                                              <p:pRg st="1" end="1"/>
                                            </p:txEl>
                                          </p:spTgt>
                                        </p:tgtEl>
                                        <p:attrNameLst>
                                          <p:attrName>style.color</p:attrName>
                                        </p:attrNameLst>
                                      </p:cBhvr>
                                      <p:to>
                                        <a:schemeClr val="bg1"/>
                                      </p:to>
                                    </p:animClr>
                                    <p:animClr clrSpc="rgb" dir="cw">
                                      <p:cBhvr>
                                        <p:cTn id="14" dur="250" autoRev="1" fill="remove"/>
                                        <p:tgtEl>
                                          <p:spTgt spid="3">
                                            <p:txEl>
                                              <p:pRg st="1" end="1"/>
                                            </p:txEl>
                                          </p:spTgt>
                                        </p:tgtEl>
                                        <p:attrNameLst>
                                          <p:attrName>fillcolor</p:attrName>
                                        </p:attrNameLst>
                                      </p:cBhvr>
                                      <p:to>
                                        <a:schemeClr val="bg1"/>
                                      </p:to>
                                    </p:animClr>
                                    <p:set>
                                      <p:cBhvr>
                                        <p:cTn id="15" dur="250" autoRev="1" fill="remove"/>
                                        <p:tgtEl>
                                          <p:spTgt spid="3">
                                            <p:txEl>
                                              <p:pRg st="1" end="1"/>
                                            </p:txEl>
                                          </p:spTgt>
                                        </p:tgtEl>
                                        <p:attrNameLst>
                                          <p:attrName>fill.type</p:attrName>
                                        </p:attrNameLst>
                                      </p:cBhvr>
                                      <p:to>
                                        <p:strVal val="solid"/>
                                      </p:to>
                                    </p:set>
                                    <p:set>
                                      <p:cBhvr>
                                        <p:cTn id="16" dur="250" autoRev="1" fill="remove"/>
                                        <p:tgtEl>
                                          <p:spTgt spid="3">
                                            <p:txEl>
                                              <p:pRg st="1" end="1"/>
                                            </p:tx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27" presetClass="emph" presetSubtype="0" fill="remove" grpId="0" nodeType="clickEffect">
                                  <p:stCondLst>
                                    <p:cond delay="0"/>
                                  </p:stCondLst>
                                  <p:childTnLst>
                                    <p:animClr clrSpc="rgb" dir="cw">
                                      <p:cBhvr override="childStyle">
                                        <p:cTn id="20" dur="250" autoRev="1" fill="remove"/>
                                        <p:tgtEl>
                                          <p:spTgt spid="3">
                                            <p:txEl>
                                              <p:pRg st="2" end="2"/>
                                            </p:txEl>
                                          </p:spTgt>
                                        </p:tgtEl>
                                        <p:attrNameLst>
                                          <p:attrName>style.color</p:attrName>
                                        </p:attrNameLst>
                                      </p:cBhvr>
                                      <p:to>
                                        <a:schemeClr val="bg1"/>
                                      </p:to>
                                    </p:animClr>
                                    <p:animClr clrSpc="rgb" dir="cw">
                                      <p:cBhvr>
                                        <p:cTn id="21" dur="250" autoRev="1" fill="remove"/>
                                        <p:tgtEl>
                                          <p:spTgt spid="3">
                                            <p:txEl>
                                              <p:pRg st="2" end="2"/>
                                            </p:txEl>
                                          </p:spTgt>
                                        </p:tgtEl>
                                        <p:attrNameLst>
                                          <p:attrName>fillcolor</p:attrName>
                                        </p:attrNameLst>
                                      </p:cBhvr>
                                      <p:to>
                                        <a:schemeClr val="bg1"/>
                                      </p:to>
                                    </p:animClr>
                                    <p:set>
                                      <p:cBhvr>
                                        <p:cTn id="22" dur="250" autoRev="1" fill="remove"/>
                                        <p:tgtEl>
                                          <p:spTgt spid="3">
                                            <p:txEl>
                                              <p:pRg st="2" end="2"/>
                                            </p:txEl>
                                          </p:spTgt>
                                        </p:tgtEl>
                                        <p:attrNameLst>
                                          <p:attrName>fill.type</p:attrName>
                                        </p:attrNameLst>
                                      </p:cBhvr>
                                      <p:to>
                                        <p:strVal val="solid"/>
                                      </p:to>
                                    </p:set>
                                    <p:set>
                                      <p:cBhvr>
                                        <p:cTn id="23" dur="250" autoRev="1" fill="remove"/>
                                        <p:tgtEl>
                                          <p:spTgt spid="3">
                                            <p:txEl>
                                              <p:pRg st="2" end="2"/>
                                            </p:txEl>
                                          </p:spTgt>
                                        </p:tgtEl>
                                        <p:attrNameLst>
                                          <p:attrName>fill.on</p:attrName>
                                        </p:attrNameLst>
                                      </p:cBhvr>
                                      <p:to>
                                        <p:strVal val="true"/>
                                      </p:to>
                                    </p:set>
                                  </p:childTnLst>
                                </p:cTn>
                              </p:par>
                            </p:childTnLst>
                          </p:cTn>
                        </p:par>
                      </p:childTnLst>
                    </p:cTn>
                  </p:par>
                  <p:par>
                    <p:cTn id="24" fill="hold">
                      <p:stCondLst>
                        <p:cond delay="indefinite"/>
                      </p:stCondLst>
                      <p:childTnLst>
                        <p:par>
                          <p:cTn id="25" fill="hold">
                            <p:stCondLst>
                              <p:cond delay="0"/>
                            </p:stCondLst>
                            <p:childTnLst>
                              <p:par>
                                <p:cTn id="26" presetID="27" presetClass="emph" presetSubtype="0" fill="remove" grpId="0" nodeType="clickEffect">
                                  <p:stCondLst>
                                    <p:cond delay="0"/>
                                  </p:stCondLst>
                                  <p:childTnLst>
                                    <p:animClr clrSpc="rgb" dir="cw">
                                      <p:cBhvr override="childStyle">
                                        <p:cTn id="27" dur="250" autoRev="1" fill="remove"/>
                                        <p:tgtEl>
                                          <p:spTgt spid="3">
                                            <p:txEl>
                                              <p:pRg st="3" end="3"/>
                                            </p:txEl>
                                          </p:spTgt>
                                        </p:tgtEl>
                                        <p:attrNameLst>
                                          <p:attrName>style.color</p:attrName>
                                        </p:attrNameLst>
                                      </p:cBhvr>
                                      <p:to>
                                        <a:schemeClr val="bg1"/>
                                      </p:to>
                                    </p:animClr>
                                    <p:animClr clrSpc="rgb" dir="cw">
                                      <p:cBhvr>
                                        <p:cTn id="28" dur="250" autoRev="1" fill="remove"/>
                                        <p:tgtEl>
                                          <p:spTgt spid="3">
                                            <p:txEl>
                                              <p:pRg st="3" end="3"/>
                                            </p:txEl>
                                          </p:spTgt>
                                        </p:tgtEl>
                                        <p:attrNameLst>
                                          <p:attrName>fillcolor</p:attrName>
                                        </p:attrNameLst>
                                      </p:cBhvr>
                                      <p:to>
                                        <a:schemeClr val="bg1"/>
                                      </p:to>
                                    </p:animClr>
                                    <p:set>
                                      <p:cBhvr>
                                        <p:cTn id="29" dur="250" autoRev="1" fill="remove"/>
                                        <p:tgtEl>
                                          <p:spTgt spid="3">
                                            <p:txEl>
                                              <p:pRg st="3" end="3"/>
                                            </p:txEl>
                                          </p:spTgt>
                                        </p:tgtEl>
                                        <p:attrNameLst>
                                          <p:attrName>fill.type</p:attrName>
                                        </p:attrNameLst>
                                      </p:cBhvr>
                                      <p:to>
                                        <p:strVal val="solid"/>
                                      </p:to>
                                    </p:set>
                                    <p:set>
                                      <p:cBhvr>
                                        <p:cTn id="30" dur="250" autoRev="1" fill="remove"/>
                                        <p:tgtEl>
                                          <p:spTgt spid="3">
                                            <p:txEl>
                                              <p:pRg st="3" end="3"/>
                                            </p:txEl>
                                          </p:spTgt>
                                        </p:tgtEl>
                                        <p:attrNameLst>
                                          <p:attrName>fill.on</p:attrName>
                                        </p:attrNameLst>
                                      </p:cBhvr>
                                      <p:to>
                                        <p:strVal val="true"/>
                                      </p:to>
                                    </p:set>
                                  </p:childTnLst>
                                </p:cTn>
                              </p:par>
                              <p:par>
                                <p:cTn id="31" presetID="27" presetClass="emph" presetSubtype="0" fill="remove" grpId="0" nodeType="withEffect">
                                  <p:stCondLst>
                                    <p:cond delay="0"/>
                                  </p:stCondLst>
                                  <p:childTnLst>
                                    <p:animClr clrSpc="rgb" dir="cw">
                                      <p:cBhvr override="childStyle">
                                        <p:cTn id="32" dur="250" autoRev="1" fill="remove"/>
                                        <p:tgtEl>
                                          <p:spTgt spid="3">
                                            <p:txEl>
                                              <p:pRg st="4" end="4"/>
                                            </p:txEl>
                                          </p:spTgt>
                                        </p:tgtEl>
                                        <p:attrNameLst>
                                          <p:attrName>style.color</p:attrName>
                                        </p:attrNameLst>
                                      </p:cBhvr>
                                      <p:to>
                                        <a:schemeClr val="bg1"/>
                                      </p:to>
                                    </p:animClr>
                                    <p:animClr clrSpc="rgb" dir="cw">
                                      <p:cBhvr>
                                        <p:cTn id="33" dur="250" autoRev="1" fill="remove"/>
                                        <p:tgtEl>
                                          <p:spTgt spid="3">
                                            <p:txEl>
                                              <p:pRg st="4" end="4"/>
                                            </p:txEl>
                                          </p:spTgt>
                                        </p:tgtEl>
                                        <p:attrNameLst>
                                          <p:attrName>fillcolor</p:attrName>
                                        </p:attrNameLst>
                                      </p:cBhvr>
                                      <p:to>
                                        <a:schemeClr val="bg1"/>
                                      </p:to>
                                    </p:animClr>
                                    <p:set>
                                      <p:cBhvr>
                                        <p:cTn id="34" dur="250" autoRev="1" fill="remove"/>
                                        <p:tgtEl>
                                          <p:spTgt spid="3">
                                            <p:txEl>
                                              <p:pRg st="4" end="4"/>
                                            </p:txEl>
                                          </p:spTgt>
                                        </p:tgtEl>
                                        <p:attrNameLst>
                                          <p:attrName>fill.type</p:attrName>
                                        </p:attrNameLst>
                                      </p:cBhvr>
                                      <p:to>
                                        <p:strVal val="solid"/>
                                      </p:to>
                                    </p:set>
                                    <p:set>
                                      <p:cBhvr>
                                        <p:cTn id="35" dur="250" autoRev="1" fill="remove"/>
                                        <p:tgtEl>
                                          <p:spTgt spid="3">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pPr algn="ctr"/>
            <a:r>
              <a:rPr lang="en-US" dirty="0" smtClean="0"/>
              <a:t>Potential Pitfalls</a:t>
            </a:r>
            <a:endParaRPr lang="en-US" dirty="0"/>
          </a:p>
        </p:txBody>
      </p:sp>
      <p:sp>
        <p:nvSpPr>
          <p:cNvPr id="3" name="Content Placeholder 2"/>
          <p:cNvSpPr>
            <a:spLocks noGrp="1"/>
          </p:cNvSpPr>
          <p:nvPr>
            <p:ph idx="1"/>
          </p:nvPr>
        </p:nvSpPr>
        <p:spPr>
          <a:xfrm>
            <a:off x="457200" y="1371600"/>
            <a:ext cx="8229600" cy="4800600"/>
          </a:xfrm>
        </p:spPr>
        <p:txBody>
          <a:bodyPr>
            <a:normAutofit/>
          </a:bodyPr>
          <a:lstStyle/>
          <a:p>
            <a:r>
              <a:rPr lang="en-US" dirty="0" smtClean="0"/>
              <a:t>Due Process (general)</a:t>
            </a:r>
          </a:p>
          <a:p>
            <a:r>
              <a:rPr lang="en-US" dirty="0"/>
              <a:t>Due Process </a:t>
            </a:r>
            <a:r>
              <a:rPr lang="en-US" dirty="0" smtClean="0"/>
              <a:t>(behavior connected to Code of Conduct)</a:t>
            </a:r>
          </a:p>
          <a:p>
            <a:r>
              <a:rPr lang="en-US" dirty="0" smtClean="0"/>
              <a:t>Due process (written notification)</a:t>
            </a:r>
          </a:p>
          <a:p>
            <a:r>
              <a:rPr lang="en-US" dirty="0" smtClean="0"/>
              <a:t>Due process (informal conference)</a:t>
            </a:r>
          </a:p>
          <a:p>
            <a:r>
              <a:rPr lang="en-US" dirty="0" smtClean="0"/>
              <a:t>Confidentiality – blacking out names on student statements</a:t>
            </a:r>
          </a:p>
          <a:p>
            <a:r>
              <a:rPr lang="en-US" dirty="0" smtClean="0"/>
              <a:t>Lack of training with admins</a:t>
            </a:r>
          </a:p>
          <a:p>
            <a:r>
              <a:rPr lang="en-US" dirty="0" smtClean="0"/>
              <a:t>Lack of consistency (importance of the discipline matrix)</a:t>
            </a:r>
          </a:p>
          <a:p>
            <a:r>
              <a:rPr lang="en-US" dirty="0" smtClean="0"/>
              <a:t>Home instruction (education is a property right)</a:t>
            </a:r>
          </a:p>
          <a:p>
            <a:r>
              <a:rPr lang="en-US" dirty="0" smtClean="0"/>
              <a:t>Cross training (suspension letters)</a:t>
            </a:r>
          </a:p>
          <a:p>
            <a:r>
              <a:rPr lang="en-US" dirty="0" smtClean="0"/>
              <a:t>What if the principal is out?</a:t>
            </a:r>
          </a:p>
        </p:txBody>
      </p:sp>
    </p:spTree>
    <p:extLst>
      <p:ext uri="{BB962C8B-B14F-4D97-AF65-F5344CB8AC3E}">
        <p14:creationId xmlns:p14="http://schemas.microsoft.com/office/powerpoint/2010/main" val="3502175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Social Media Apps &amp; Tools</a:t>
            </a:r>
            <a:endParaRPr lang="en-US" dirty="0"/>
          </a:p>
        </p:txBody>
      </p:sp>
      <p:sp>
        <p:nvSpPr>
          <p:cNvPr id="5" name="Rectangle 4"/>
          <p:cNvSpPr/>
          <p:nvPr/>
        </p:nvSpPr>
        <p:spPr>
          <a:xfrm>
            <a:off x="822324" y="4191000"/>
            <a:ext cx="7543800" cy="2123658"/>
          </a:xfrm>
          <a:prstGeom prst="rect">
            <a:avLst/>
          </a:prstGeom>
        </p:spPr>
        <p:txBody>
          <a:bodyPr wrap="square">
            <a:spAutoFit/>
          </a:bodyPr>
          <a:lstStyle/>
          <a:p>
            <a:r>
              <a:rPr lang="en-US" sz="2200" b="1" dirty="0"/>
              <a:t>Facebook</a:t>
            </a:r>
            <a:r>
              <a:rPr lang="en-US" sz="2200" dirty="0"/>
              <a:t> is about interacting with people you </a:t>
            </a:r>
            <a:r>
              <a:rPr lang="en-US" sz="2200" dirty="0" smtClean="0"/>
              <a:t>know (“friends”), </a:t>
            </a:r>
            <a:r>
              <a:rPr lang="en-US" sz="2200" dirty="0"/>
              <a:t>staying in touch, posting status updates and looking at pictures. </a:t>
            </a:r>
            <a:r>
              <a:rPr lang="en-US" sz="2200" b="1" dirty="0"/>
              <a:t>Twitter</a:t>
            </a:r>
            <a:r>
              <a:rPr lang="en-US" sz="2200" dirty="0"/>
              <a:t> has this element as well, but it lets you do it with complete </a:t>
            </a:r>
            <a:r>
              <a:rPr lang="en-US" sz="2200" dirty="0" smtClean="0"/>
              <a:t>strangers (“followers”).  Facebook allows the user to set </a:t>
            </a:r>
            <a:r>
              <a:rPr lang="en-US" sz="2200" i="1" dirty="0" smtClean="0"/>
              <a:t>privacy settings</a:t>
            </a:r>
            <a:r>
              <a:rPr lang="en-US" sz="2200" dirty="0" smtClean="0"/>
              <a:t>, but Twitter has no such settings.</a:t>
            </a:r>
            <a:endParaRPr lang="en-US" sz="22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686117"/>
            <a:ext cx="2416176" cy="23524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02200" y="1631297"/>
            <a:ext cx="2413000" cy="241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28831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57200"/>
            <a:ext cx="3733800" cy="2907023"/>
          </a:xfrm>
          <a:prstGeom prst="rect">
            <a:avLst/>
          </a:prstGeom>
        </p:spPr>
      </p:pic>
      <p:sp>
        <p:nvSpPr>
          <p:cNvPr id="7" name="TextBox 6"/>
          <p:cNvSpPr txBox="1"/>
          <p:nvPr/>
        </p:nvSpPr>
        <p:spPr>
          <a:xfrm>
            <a:off x="863600" y="248717"/>
            <a:ext cx="1981200" cy="646331"/>
          </a:xfrm>
          <a:prstGeom prst="rect">
            <a:avLst/>
          </a:prstGeom>
          <a:noFill/>
        </p:spPr>
        <p:txBody>
          <a:bodyPr wrap="square" rtlCol="0">
            <a:spAutoFit/>
          </a:bodyPr>
          <a:lstStyle/>
          <a:p>
            <a:r>
              <a:rPr lang="en-US" sz="3600" dirty="0" smtClean="0">
                <a:solidFill>
                  <a:srgbClr val="FF0000"/>
                </a:solidFill>
              </a:rPr>
              <a:t> </a:t>
            </a:r>
            <a:r>
              <a:rPr lang="en-US" sz="3600" b="1" dirty="0" err="1" smtClean="0">
                <a:solidFill>
                  <a:srgbClr val="FF0000"/>
                </a:solidFill>
              </a:rPr>
              <a:t>Yik</a:t>
            </a:r>
            <a:r>
              <a:rPr lang="en-US" sz="3600" b="1" dirty="0" smtClean="0">
                <a:solidFill>
                  <a:srgbClr val="FF0000"/>
                </a:solidFill>
              </a:rPr>
              <a:t> Yak</a:t>
            </a:r>
            <a:endParaRPr lang="en-US" sz="3600" b="1" dirty="0">
              <a:solidFill>
                <a:srgbClr val="FF0000"/>
              </a:solidFill>
            </a:endParaRPr>
          </a:p>
        </p:txBody>
      </p:sp>
      <p:sp>
        <p:nvSpPr>
          <p:cNvPr id="9" name="Subtitle 8"/>
          <p:cNvSpPr>
            <a:spLocks noGrp="1"/>
          </p:cNvSpPr>
          <p:nvPr>
            <p:ph type="subTitle" idx="1"/>
          </p:nvPr>
        </p:nvSpPr>
        <p:spPr>
          <a:xfrm>
            <a:off x="152400" y="2590800"/>
            <a:ext cx="8991600" cy="4419600"/>
          </a:xfrm>
        </p:spPr>
        <p:txBody>
          <a:bodyPr>
            <a:normAutofit/>
          </a:bodyPr>
          <a:lstStyle/>
          <a:p>
            <a:pPr algn="l"/>
            <a:r>
              <a:rPr lang="en-US" dirty="0">
                <a:solidFill>
                  <a:schemeClr val="tx1"/>
                </a:solidFill>
                <a:latin typeface="Times New Roman" pitchFamily="18" charset="0"/>
                <a:cs typeface="Times New Roman" pitchFamily="18" charset="0"/>
              </a:rPr>
              <a:t/>
            </a:r>
            <a:br>
              <a:rPr lang="en-US" dirty="0">
                <a:solidFill>
                  <a:schemeClr val="tx1"/>
                </a:solidFill>
                <a:latin typeface="Times New Roman" pitchFamily="18" charset="0"/>
                <a:cs typeface="Times New Roman" pitchFamily="18" charset="0"/>
              </a:rPr>
            </a:br>
            <a:endParaRPr lang="en-US" dirty="0">
              <a:solidFill>
                <a:schemeClr val="tx1"/>
              </a:solidFill>
              <a:latin typeface="Times New Roman" pitchFamily="18" charset="0"/>
              <a:cs typeface="Times New Roman" pitchFamily="18" charset="0"/>
            </a:endParaRPr>
          </a:p>
          <a:p>
            <a:pPr marL="457200" indent="-457200" algn="l">
              <a:buClr>
                <a:schemeClr val="accent2"/>
              </a:buClr>
              <a:buSzPct val="70000"/>
              <a:buFont typeface="Wingdings" pitchFamily="2" charset="2"/>
              <a:buChar char="Ø"/>
            </a:pPr>
            <a:r>
              <a:rPr lang="en-US" sz="2800" b="1" dirty="0" smtClean="0">
                <a:solidFill>
                  <a:schemeClr val="tx1"/>
                </a:solidFill>
                <a:latin typeface="Times New Roman" pitchFamily="18" charset="0"/>
                <a:cs typeface="Times New Roman" pitchFamily="18" charset="0"/>
              </a:rPr>
              <a:t>Kids can find out latest opinions, rumors, secrets</a:t>
            </a:r>
          </a:p>
          <a:p>
            <a:pPr marL="457200" indent="-457200" algn="l">
              <a:buClr>
                <a:schemeClr val="accent2"/>
              </a:buClr>
              <a:buSzPct val="70000"/>
              <a:buFont typeface="Wingdings" pitchFamily="2" charset="2"/>
              <a:buChar char="Ø"/>
            </a:pPr>
            <a:r>
              <a:rPr lang="en-US" sz="2800" b="1" dirty="0" smtClean="0">
                <a:solidFill>
                  <a:schemeClr val="tx1"/>
                </a:solidFill>
                <a:latin typeface="Times New Roman" pitchFamily="18" charset="0"/>
                <a:cs typeface="Times New Roman" pitchFamily="18" charset="0"/>
              </a:rPr>
              <a:t>Thrill of knowing all of the above come from a 1.5mile radius</a:t>
            </a:r>
            <a:endParaRPr lang="en-US" sz="3800" b="1" dirty="0" smtClean="0">
              <a:solidFill>
                <a:schemeClr val="tx1"/>
              </a:solidFill>
              <a:latin typeface="Times New Roman" pitchFamily="18" charset="0"/>
              <a:cs typeface="Times New Roman" pitchFamily="18" charset="0"/>
            </a:endParaRPr>
          </a:p>
          <a:p>
            <a:pPr marL="571500" indent="-571500" algn="l">
              <a:buFont typeface="Wingdings" pitchFamily="2" charset="2"/>
              <a:buChar char="Ø"/>
            </a:pPr>
            <a:r>
              <a:rPr lang="en-US" sz="2800" b="1" dirty="0" smtClean="0">
                <a:solidFill>
                  <a:schemeClr val="tx1"/>
                </a:solidFill>
                <a:latin typeface="Times New Roman" pitchFamily="18" charset="0"/>
                <a:cs typeface="Times New Roman" pitchFamily="18" charset="0"/>
              </a:rPr>
              <a:t>It reveals your location</a:t>
            </a:r>
          </a:p>
          <a:p>
            <a:pPr marL="571500" indent="-571500" algn="l">
              <a:buFont typeface="Wingdings" pitchFamily="2" charset="2"/>
              <a:buChar char="Ø"/>
            </a:pPr>
            <a:r>
              <a:rPr lang="en-US" sz="2800" b="1" dirty="0" smtClean="0">
                <a:solidFill>
                  <a:schemeClr val="tx1"/>
                </a:solidFill>
                <a:latin typeface="Times New Roman" pitchFamily="18" charset="0"/>
                <a:cs typeface="Times New Roman" pitchFamily="18" charset="0"/>
              </a:rPr>
              <a:t>It’s a mixed bag of trouble: cyber bullying, explicit sexual content, </a:t>
            </a:r>
            <a:r>
              <a:rPr lang="en-US" sz="2800" b="1" dirty="0" err="1" smtClean="0">
                <a:solidFill>
                  <a:schemeClr val="tx1"/>
                </a:solidFill>
                <a:latin typeface="Times New Roman" pitchFamily="18" charset="0"/>
                <a:cs typeface="Times New Roman" pitchFamily="18" charset="0"/>
              </a:rPr>
              <a:t>etc</a:t>
            </a:r>
            <a:r>
              <a:rPr lang="en-US" sz="2800" b="1" dirty="0" smtClean="0">
                <a:solidFill>
                  <a:schemeClr val="tx1"/>
                </a:solidFill>
                <a:latin typeface="Times New Roman" pitchFamily="18" charset="0"/>
                <a:cs typeface="Times New Roman" pitchFamily="18" charset="0"/>
              </a:rPr>
              <a:t>…</a:t>
            </a:r>
            <a:endParaRPr lang="en-US" sz="4000" b="1" dirty="0">
              <a:solidFill>
                <a:schemeClr val="tx1"/>
              </a:solidFill>
              <a:latin typeface="Times New Roman" pitchFamily="18" charset="0"/>
              <a:cs typeface="Times New Roman" pitchFamily="18" charset="0"/>
            </a:endParaRPr>
          </a:p>
          <a:p>
            <a:pPr marL="571500" indent="-571500" algn="l">
              <a:buFont typeface="Wingdings" pitchFamily="2" charset="2"/>
              <a:buChar char="Ø"/>
            </a:pPr>
            <a:endParaRPr lang="en-US" sz="3800" dirty="0">
              <a:solidFill>
                <a:schemeClr val="tx1"/>
              </a:solidFill>
            </a:endParaRPr>
          </a:p>
          <a:p>
            <a:pPr algn="l"/>
            <a:endParaRPr lang="en-US" dirty="0">
              <a:solidFill>
                <a:schemeClr val="tx1"/>
              </a:solidFill>
            </a:endParaRPr>
          </a:p>
          <a:p>
            <a:endParaRPr lang="en-US" dirty="0">
              <a:solidFill>
                <a:schemeClr val="tx1"/>
              </a:solidFill>
            </a:endParaRPr>
          </a:p>
        </p:txBody>
      </p:sp>
      <p:sp>
        <p:nvSpPr>
          <p:cNvPr id="6" name="TextBox 5"/>
          <p:cNvSpPr txBox="1"/>
          <p:nvPr/>
        </p:nvSpPr>
        <p:spPr>
          <a:xfrm>
            <a:off x="3086100" y="571883"/>
            <a:ext cx="5638800" cy="2677656"/>
          </a:xfrm>
          <a:prstGeom prst="rect">
            <a:avLst/>
          </a:prstGeom>
          <a:noFill/>
        </p:spPr>
        <p:txBody>
          <a:bodyPr wrap="square" rtlCol="0">
            <a:spAutoFit/>
          </a:bodyPr>
          <a:lstStyle/>
          <a:p>
            <a:r>
              <a:rPr lang="en-US" sz="2400" b="1" dirty="0" smtClean="0">
                <a:solidFill>
                  <a:srgbClr val="FF0000"/>
                </a:solidFill>
              </a:rPr>
              <a:t>A free, location-aware, social-networking app that lets users post “anything and everything” anonymously through brief, Twitter-like comments, which are distributed to the nearest 500 people who are also signed onto the app.</a:t>
            </a:r>
            <a:endParaRPr lang="en-US" sz="2400" b="1" dirty="0">
              <a:solidFill>
                <a:srgbClr val="FF0000"/>
              </a:solidFill>
            </a:endParaRPr>
          </a:p>
        </p:txBody>
      </p:sp>
    </p:spTree>
    <p:extLst>
      <p:ext uri="{BB962C8B-B14F-4D97-AF65-F5344CB8AC3E}">
        <p14:creationId xmlns:p14="http://schemas.microsoft.com/office/powerpoint/2010/main" val="15767633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426526" y="323165"/>
            <a:ext cx="2812473" cy="646331"/>
          </a:xfrm>
          <a:prstGeom prst="rect">
            <a:avLst/>
          </a:prstGeom>
          <a:noFill/>
        </p:spPr>
        <p:txBody>
          <a:bodyPr wrap="square" rtlCol="0">
            <a:spAutoFit/>
          </a:bodyPr>
          <a:lstStyle/>
          <a:p>
            <a:r>
              <a:rPr lang="en-US" sz="3600" dirty="0" smtClean="0">
                <a:solidFill>
                  <a:srgbClr val="FF0000"/>
                </a:solidFill>
              </a:rPr>
              <a:t> </a:t>
            </a:r>
            <a:r>
              <a:rPr lang="en-US" sz="3600" b="1" dirty="0" smtClean="0">
                <a:solidFill>
                  <a:srgbClr val="FF0000"/>
                </a:solidFill>
              </a:rPr>
              <a:t>Snap Chat</a:t>
            </a:r>
            <a:endParaRPr lang="en-US" sz="3600" b="1" dirty="0">
              <a:solidFill>
                <a:srgbClr val="FF0000"/>
              </a:solidFill>
            </a:endParaRPr>
          </a:p>
        </p:txBody>
      </p:sp>
      <p:sp>
        <p:nvSpPr>
          <p:cNvPr id="9" name="Subtitle 8"/>
          <p:cNvSpPr>
            <a:spLocks noGrp="1"/>
          </p:cNvSpPr>
          <p:nvPr>
            <p:ph type="subTitle" idx="1"/>
          </p:nvPr>
        </p:nvSpPr>
        <p:spPr>
          <a:xfrm>
            <a:off x="135949" y="2895600"/>
            <a:ext cx="8991600" cy="3886200"/>
          </a:xfrm>
        </p:spPr>
        <p:txBody>
          <a:bodyPr>
            <a:normAutofit fontScale="92500" lnSpcReduction="10000"/>
          </a:bodyPr>
          <a:lstStyle/>
          <a:p>
            <a:pPr algn="l"/>
            <a:r>
              <a:rPr lang="en-US" sz="3800" b="1" dirty="0">
                <a:solidFill>
                  <a:schemeClr val="tx1"/>
                </a:solidFill>
                <a:latin typeface="Times New Roman" pitchFamily="18" charset="0"/>
                <a:cs typeface="Times New Roman" pitchFamily="18" charset="0"/>
              </a:rPr>
              <a:t>Why it's popular</a:t>
            </a:r>
            <a:r>
              <a:rPr lang="en-US" dirty="0">
                <a:solidFill>
                  <a:schemeClr val="tx1"/>
                </a:solidFill>
                <a:latin typeface="Times New Roman" pitchFamily="18" charset="0"/>
                <a:cs typeface="Times New Roman" pitchFamily="18" charset="0"/>
              </a:rPr>
              <a:t/>
            </a:r>
            <a:br>
              <a:rPr lang="en-US" dirty="0">
                <a:solidFill>
                  <a:schemeClr val="tx1"/>
                </a:solidFill>
                <a:latin typeface="Times New Roman" pitchFamily="18" charset="0"/>
                <a:cs typeface="Times New Roman" pitchFamily="18" charset="0"/>
              </a:rPr>
            </a:br>
            <a:endParaRPr lang="en-US" dirty="0">
              <a:solidFill>
                <a:schemeClr val="tx1"/>
              </a:solidFill>
              <a:latin typeface="Times New Roman" pitchFamily="18" charset="0"/>
              <a:cs typeface="Times New Roman" pitchFamily="18" charset="0"/>
            </a:endParaRPr>
          </a:p>
          <a:p>
            <a:pPr marL="457200" indent="-457200" algn="l">
              <a:buClr>
                <a:schemeClr val="accent2"/>
              </a:buClr>
              <a:buSzPct val="70000"/>
              <a:buFont typeface="Wingdings" pitchFamily="2" charset="2"/>
              <a:buChar char="Ø"/>
            </a:pPr>
            <a:r>
              <a:rPr lang="en-US" sz="2800" b="1" dirty="0" smtClean="0">
                <a:solidFill>
                  <a:schemeClr val="tx1"/>
                </a:solidFill>
                <a:latin typeface="Times New Roman" pitchFamily="18" charset="0"/>
                <a:cs typeface="Times New Roman" pitchFamily="18" charset="0"/>
              </a:rPr>
              <a:t>Intended to allow kids to send fun moments w/o risk of going public.  Loads faster than email or text.</a:t>
            </a:r>
            <a:endParaRPr lang="en-US" dirty="0" smtClean="0">
              <a:solidFill>
                <a:schemeClr val="tx1"/>
              </a:solidFill>
              <a:latin typeface="Times New Roman" pitchFamily="18" charset="0"/>
              <a:cs typeface="Times New Roman" pitchFamily="18" charset="0"/>
            </a:endParaRPr>
          </a:p>
          <a:p>
            <a:pPr algn="l"/>
            <a:r>
              <a:rPr lang="en-US" sz="3800" b="1" dirty="0" smtClean="0">
                <a:solidFill>
                  <a:schemeClr val="tx1"/>
                </a:solidFill>
                <a:latin typeface="Times New Roman" pitchFamily="18" charset="0"/>
                <a:cs typeface="Times New Roman" pitchFamily="18" charset="0"/>
              </a:rPr>
              <a:t>What </a:t>
            </a:r>
            <a:r>
              <a:rPr lang="en-US" sz="3800" b="1" dirty="0">
                <a:solidFill>
                  <a:schemeClr val="tx1"/>
                </a:solidFill>
                <a:latin typeface="Times New Roman" pitchFamily="18" charset="0"/>
                <a:cs typeface="Times New Roman" pitchFamily="18" charset="0"/>
              </a:rPr>
              <a:t>parents need to </a:t>
            </a:r>
            <a:r>
              <a:rPr lang="en-US" sz="3800" b="1" dirty="0" smtClean="0">
                <a:solidFill>
                  <a:schemeClr val="tx1"/>
                </a:solidFill>
                <a:latin typeface="Times New Roman" pitchFamily="18" charset="0"/>
                <a:cs typeface="Times New Roman" pitchFamily="18" charset="0"/>
              </a:rPr>
              <a:t>know</a:t>
            </a:r>
          </a:p>
          <a:p>
            <a:pPr marL="571500" indent="-571500" algn="l">
              <a:buFont typeface="Wingdings" pitchFamily="2" charset="2"/>
              <a:buChar char="Ø"/>
            </a:pPr>
            <a:r>
              <a:rPr lang="en-US" sz="2800" b="1" dirty="0" smtClean="0">
                <a:solidFill>
                  <a:schemeClr val="tx1"/>
                </a:solidFill>
                <a:latin typeface="Times New Roman" pitchFamily="18" charset="0"/>
                <a:cs typeface="Times New Roman" pitchFamily="18" charset="0"/>
              </a:rPr>
              <a:t>Myth that </a:t>
            </a:r>
            <a:r>
              <a:rPr lang="en-US" sz="2800" b="1" dirty="0" err="1" smtClean="0">
                <a:solidFill>
                  <a:schemeClr val="tx1"/>
                </a:solidFill>
                <a:latin typeface="Times New Roman" pitchFamily="18" charset="0"/>
                <a:cs typeface="Times New Roman" pitchFamily="18" charset="0"/>
              </a:rPr>
              <a:t>Snapchats</a:t>
            </a:r>
            <a:r>
              <a:rPr lang="en-US" sz="2800" b="1" dirty="0" smtClean="0">
                <a:solidFill>
                  <a:schemeClr val="tx1"/>
                </a:solidFill>
                <a:latin typeface="Times New Roman" pitchFamily="18" charset="0"/>
                <a:cs typeface="Times New Roman" pitchFamily="18" charset="0"/>
              </a:rPr>
              <a:t> go away forever. Kids take screen shot before clock runs out.  </a:t>
            </a:r>
          </a:p>
          <a:p>
            <a:pPr marL="571500" indent="-571500" algn="l">
              <a:buFont typeface="Wingdings" pitchFamily="2" charset="2"/>
              <a:buChar char="Ø"/>
            </a:pPr>
            <a:r>
              <a:rPr lang="en-US" sz="2800" b="1" dirty="0" smtClean="0">
                <a:solidFill>
                  <a:schemeClr val="tx1"/>
                </a:solidFill>
                <a:latin typeface="Times New Roman" pitchFamily="18" charset="0"/>
                <a:cs typeface="Times New Roman" pitchFamily="18" charset="0"/>
              </a:rPr>
              <a:t>Seems to make sexting seem ok (after all… it’s gone in seconds right? NO!</a:t>
            </a:r>
            <a:endParaRPr lang="en-US" sz="4000" b="1" dirty="0">
              <a:solidFill>
                <a:schemeClr val="tx1"/>
              </a:solidFill>
              <a:latin typeface="Times New Roman" pitchFamily="18" charset="0"/>
              <a:cs typeface="Times New Roman" pitchFamily="18" charset="0"/>
            </a:endParaRPr>
          </a:p>
          <a:p>
            <a:pPr marL="571500" indent="-571500" algn="l">
              <a:buFont typeface="Wingdings" pitchFamily="2" charset="2"/>
              <a:buChar char="Ø"/>
            </a:pPr>
            <a:endParaRPr lang="en-US" sz="3800" dirty="0">
              <a:solidFill>
                <a:schemeClr val="tx1"/>
              </a:solidFill>
            </a:endParaRPr>
          </a:p>
          <a:p>
            <a:pPr algn="l"/>
            <a:endParaRPr lang="en-US" dirty="0">
              <a:solidFill>
                <a:schemeClr val="tx1"/>
              </a:solidFill>
            </a:endParaRPr>
          </a:p>
          <a:p>
            <a:endParaRPr lang="en-US" dirty="0">
              <a:solidFill>
                <a:schemeClr val="tx1"/>
              </a:solidFill>
            </a:endParaRPr>
          </a:p>
        </p:txBody>
      </p:sp>
      <p:sp>
        <p:nvSpPr>
          <p:cNvPr id="10" name="TextBox 9"/>
          <p:cNvSpPr txBox="1"/>
          <p:nvPr/>
        </p:nvSpPr>
        <p:spPr>
          <a:xfrm>
            <a:off x="3488749" y="902640"/>
            <a:ext cx="5638800" cy="1569660"/>
          </a:xfrm>
          <a:prstGeom prst="rect">
            <a:avLst/>
          </a:prstGeom>
          <a:noFill/>
        </p:spPr>
        <p:txBody>
          <a:bodyPr wrap="square" rtlCol="0">
            <a:spAutoFit/>
          </a:bodyPr>
          <a:lstStyle/>
          <a:p>
            <a:r>
              <a:rPr lang="en-US" sz="2400" b="1" dirty="0" smtClean="0">
                <a:solidFill>
                  <a:srgbClr val="FF0000"/>
                </a:solidFill>
              </a:rPr>
              <a:t>A messaging app that lets users put a time limit on the pictures and videos they send before they disappear.</a:t>
            </a:r>
            <a:endParaRPr lang="en-US" sz="2400" b="1" dirty="0">
              <a:solidFill>
                <a:srgbClr val="FF0000"/>
              </a:solidFill>
            </a:endParaRPr>
          </a:p>
        </p:txBody>
      </p:sp>
      <p:pic>
        <p:nvPicPr>
          <p:cNvPr id="1026" name="Picture 2" descr="https://encrypted-tbn2.gstatic.com/images?q=tbn:ANd9GcQunpa3dm0QfjViINrQJtvDdj86ceuR5g0aSEtLFprx6UNR3U06B1xvUSNy">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46330"/>
            <a:ext cx="2143125" cy="2133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54037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426526" y="323165"/>
            <a:ext cx="2812473" cy="646331"/>
          </a:xfrm>
          <a:prstGeom prst="rect">
            <a:avLst/>
          </a:prstGeom>
          <a:noFill/>
        </p:spPr>
        <p:txBody>
          <a:bodyPr wrap="square" rtlCol="0">
            <a:spAutoFit/>
          </a:bodyPr>
          <a:lstStyle/>
          <a:p>
            <a:r>
              <a:rPr lang="en-US" sz="3600" dirty="0" smtClean="0">
                <a:solidFill>
                  <a:schemeClr val="bg1"/>
                </a:solidFill>
              </a:rPr>
              <a:t> </a:t>
            </a:r>
            <a:r>
              <a:rPr lang="en-US" sz="3600" b="1" dirty="0" err="1" smtClean="0">
                <a:solidFill>
                  <a:srgbClr val="FF0000"/>
                </a:solidFill>
              </a:rPr>
              <a:t>Tumblr</a:t>
            </a:r>
            <a:endParaRPr lang="en-US" sz="3600" b="1" dirty="0">
              <a:solidFill>
                <a:srgbClr val="FF0000"/>
              </a:solidFill>
            </a:endParaRPr>
          </a:p>
        </p:txBody>
      </p:sp>
      <p:sp>
        <p:nvSpPr>
          <p:cNvPr id="9" name="Subtitle 8"/>
          <p:cNvSpPr>
            <a:spLocks noGrp="1"/>
          </p:cNvSpPr>
          <p:nvPr>
            <p:ph type="subTitle" idx="1"/>
          </p:nvPr>
        </p:nvSpPr>
        <p:spPr>
          <a:xfrm>
            <a:off x="135949" y="2743200"/>
            <a:ext cx="8991600" cy="4038600"/>
          </a:xfrm>
        </p:spPr>
        <p:txBody>
          <a:bodyPr>
            <a:normAutofit fontScale="77500" lnSpcReduction="20000"/>
          </a:bodyPr>
          <a:lstStyle/>
          <a:p>
            <a:pPr algn="l"/>
            <a:r>
              <a:rPr lang="en-US" sz="3800" b="1" dirty="0">
                <a:solidFill>
                  <a:schemeClr val="tx1"/>
                </a:solidFill>
                <a:latin typeface="Times New Roman" pitchFamily="18" charset="0"/>
                <a:cs typeface="Times New Roman" pitchFamily="18" charset="0"/>
              </a:rPr>
              <a:t>Why it's popular</a:t>
            </a:r>
            <a:r>
              <a:rPr lang="en-US" dirty="0">
                <a:solidFill>
                  <a:schemeClr val="tx1"/>
                </a:solidFill>
                <a:latin typeface="Times New Roman" pitchFamily="18" charset="0"/>
                <a:cs typeface="Times New Roman" pitchFamily="18" charset="0"/>
              </a:rPr>
              <a:t/>
            </a:r>
            <a:br>
              <a:rPr lang="en-US" dirty="0">
                <a:solidFill>
                  <a:schemeClr val="tx1"/>
                </a:solidFill>
                <a:latin typeface="Times New Roman" pitchFamily="18" charset="0"/>
                <a:cs typeface="Times New Roman" pitchFamily="18" charset="0"/>
              </a:rPr>
            </a:br>
            <a:endParaRPr lang="en-US" dirty="0">
              <a:solidFill>
                <a:schemeClr val="tx1"/>
              </a:solidFill>
              <a:latin typeface="Times New Roman" pitchFamily="18" charset="0"/>
              <a:cs typeface="Times New Roman" pitchFamily="18" charset="0"/>
            </a:endParaRPr>
          </a:p>
          <a:p>
            <a:pPr marL="457200" indent="-457200">
              <a:buClr>
                <a:schemeClr val="accent2"/>
              </a:buClr>
              <a:buSzPct val="70000"/>
              <a:buFont typeface="Wingdings" pitchFamily="2" charset="2"/>
              <a:buChar char="Ø"/>
            </a:pPr>
            <a:r>
              <a:rPr lang="en-US" sz="2800" b="1" dirty="0">
                <a:solidFill>
                  <a:schemeClr val="tx1"/>
                </a:solidFill>
              </a:rPr>
              <a:t>Many teens have </a:t>
            </a:r>
            <a:r>
              <a:rPr lang="en-US" sz="2800" b="1" dirty="0" err="1">
                <a:solidFill>
                  <a:schemeClr val="tx1"/>
                </a:solidFill>
              </a:rPr>
              <a:t>tumblrs</a:t>
            </a:r>
            <a:r>
              <a:rPr lang="en-US" sz="2800" b="1" dirty="0">
                <a:solidFill>
                  <a:schemeClr val="tx1"/>
                </a:solidFill>
              </a:rPr>
              <a:t> for personal use -- sharing photos, videos, </a:t>
            </a:r>
            <a:r>
              <a:rPr lang="en-US" sz="2800" b="1" dirty="0" smtClean="0">
                <a:solidFill>
                  <a:schemeClr val="tx1"/>
                </a:solidFill>
              </a:rPr>
              <a:t>and </a:t>
            </a:r>
            <a:r>
              <a:rPr lang="en-US" sz="2800" b="1" dirty="0">
                <a:solidFill>
                  <a:schemeClr val="tx1"/>
                </a:solidFill>
              </a:rPr>
              <a:t>things they find funny with </a:t>
            </a:r>
            <a:r>
              <a:rPr lang="en-US" sz="2800" b="1" dirty="0" smtClean="0">
                <a:solidFill>
                  <a:schemeClr val="tx1"/>
                </a:solidFill>
              </a:rPr>
              <a:t>friends</a:t>
            </a:r>
            <a:r>
              <a:rPr lang="en-US" sz="2800" b="1" dirty="0">
                <a:solidFill>
                  <a:schemeClr val="tx1"/>
                </a:solidFill>
              </a:rPr>
              <a:t>. </a:t>
            </a:r>
            <a:endParaRPr lang="en-US" sz="2800" b="1" dirty="0" smtClean="0">
              <a:solidFill>
                <a:schemeClr val="tx1"/>
              </a:solidFill>
            </a:endParaRPr>
          </a:p>
          <a:p>
            <a:pPr>
              <a:buClr>
                <a:schemeClr val="accent2"/>
              </a:buClr>
              <a:buSzPct val="70000"/>
            </a:pPr>
            <a:r>
              <a:rPr lang="en-US" sz="3800" b="1" dirty="0" smtClean="0">
                <a:solidFill>
                  <a:schemeClr val="tx1"/>
                </a:solidFill>
                <a:latin typeface="Times New Roman" pitchFamily="18" charset="0"/>
                <a:cs typeface="Times New Roman" pitchFamily="18" charset="0"/>
              </a:rPr>
              <a:t>What </a:t>
            </a:r>
            <a:r>
              <a:rPr lang="en-US" sz="3800" b="1" dirty="0">
                <a:solidFill>
                  <a:schemeClr val="tx1"/>
                </a:solidFill>
                <a:latin typeface="Times New Roman" pitchFamily="18" charset="0"/>
                <a:cs typeface="Times New Roman" pitchFamily="18" charset="0"/>
              </a:rPr>
              <a:t>parents need to </a:t>
            </a:r>
            <a:r>
              <a:rPr lang="en-US" sz="3800" b="1" dirty="0" smtClean="0">
                <a:solidFill>
                  <a:schemeClr val="tx1"/>
                </a:solidFill>
                <a:latin typeface="Times New Roman" pitchFamily="18" charset="0"/>
                <a:cs typeface="Times New Roman" pitchFamily="18" charset="0"/>
              </a:rPr>
              <a:t>know</a:t>
            </a:r>
          </a:p>
          <a:p>
            <a:pPr marL="457200" lvl="0" indent="-457200">
              <a:buClr>
                <a:srgbClr val="C00000"/>
              </a:buClr>
              <a:buFont typeface="Wingdings" pitchFamily="2" charset="2"/>
              <a:buChar char="Ø"/>
            </a:pPr>
            <a:r>
              <a:rPr lang="en-US" sz="2600" b="1" dirty="0">
                <a:solidFill>
                  <a:schemeClr val="tx1"/>
                </a:solidFill>
              </a:rPr>
              <a:t>Porn is easy to find. </a:t>
            </a:r>
            <a:endParaRPr lang="en-US" sz="2600" b="1" dirty="0" smtClean="0">
              <a:solidFill>
                <a:schemeClr val="tx1"/>
              </a:solidFill>
            </a:endParaRPr>
          </a:p>
          <a:p>
            <a:pPr marL="457200" lvl="0" indent="-457200">
              <a:buClr>
                <a:srgbClr val="C00000"/>
              </a:buClr>
              <a:buFont typeface="Wingdings" pitchFamily="2" charset="2"/>
              <a:buChar char="Ø"/>
            </a:pPr>
            <a:r>
              <a:rPr lang="en-US" sz="2600" b="1" dirty="0" smtClean="0">
                <a:solidFill>
                  <a:schemeClr val="tx1"/>
                </a:solidFill>
              </a:rPr>
              <a:t>Privacy </a:t>
            </a:r>
            <a:r>
              <a:rPr lang="en-US" sz="2600" b="1" dirty="0">
                <a:solidFill>
                  <a:schemeClr val="tx1"/>
                </a:solidFill>
              </a:rPr>
              <a:t>can be guarded, but only through an awkward workaround. The first profile a member creates is public and viewable by anyone on the Internet. Members who desire full privacy have to create a second profile, which they're able to password protect</a:t>
            </a:r>
            <a:r>
              <a:rPr lang="en-US" sz="2400" dirty="0" smtClean="0">
                <a:solidFill>
                  <a:schemeClr val="tx1"/>
                </a:solidFill>
              </a:rPr>
              <a:t>.</a:t>
            </a:r>
          </a:p>
          <a:p>
            <a:pPr marL="457200" lvl="0" indent="-457200">
              <a:buClr>
                <a:srgbClr val="C00000"/>
              </a:buClr>
              <a:buFont typeface="Wingdings" pitchFamily="2" charset="2"/>
              <a:buChar char="Ø"/>
            </a:pPr>
            <a:r>
              <a:rPr lang="en-US" sz="2400" b="1" i="0" dirty="0" smtClean="0">
                <a:solidFill>
                  <a:schemeClr val="tx1"/>
                </a:solidFill>
              </a:rPr>
              <a:t>Posts are often copied and shared: “</a:t>
            </a:r>
            <a:r>
              <a:rPr lang="en-US" sz="2400" b="1" i="0" dirty="0" err="1" smtClean="0">
                <a:solidFill>
                  <a:schemeClr val="tx1"/>
                </a:solidFill>
              </a:rPr>
              <a:t>reblogginng</a:t>
            </a:r>
            <a:r>
              <a:rPr lang="en-US" sz="2400" b="1" i="0" dirty="0" smtClean="0">
                <a:solidFill>
                  <a:schemeClr val="tx1"/>
                </a:solidFill>
              </a:rPr>
              <a:t>” is like “retweeting”</a:t>
            </a:r>
            <a:endParaRPr lang="en-US" sz="2400" b="1" i="0" dirty="0">
              <a:solidFill>
                <a:schemeClr val="tx1"/>
              </a:solidFill>
            </a:endParaRPr>
          </a:p>
          <a:p>
            <a:pPr marL="571500" indent="-571500" algn="l">
              <a:buFont typeface="Wingdings" pitchFamily="2" charset="2"/>
              <a:buChar char="Ø"/>
            </a:pPr>
            <a:endParaRPr lang="en-US" sz="3800" dirty="0">
              <a:solidFill>
                <a:schemeClr val="tx1"/>
              </a:solidFill>
            </a:endParaRPr>
          </a:p>
          <a:p>
            <a:pPr algn="l"/>
            <a:endParaRPr lang="en-US" dirty="0">
              <a:solidFill>
                <a:schemeClr val="tx1"/>
              </a:solidFill>
            </a:endParaRPr>
          </a:p>
          <a:p>
            <a:endParaRPr lang="en-US" dirty="0">
              <a:solidFill>
                <a:schemeClr val="tx1"/>
              </a:solidFill>
            </a:endParaRPr>
          </a:p>
        </p:txBody>
      </p:sp>
      <p:sp>
        <p:nvSpPr>
          <p:cNvPr id="10" name="TextBox 9"/>
          <p:cNvSpPr txBox="1"/>
          <p:nvPr/>
        </p:nvSpPr>
        <p:spPr>
          <a:xfrm>
            <a:off x="3276600" y="902640"/>
            <a:ext cx="5850949" cy="2123658"/>
          </a:xfrm>
          <a:prstGeom prst="rect">
            <a:avLst/>
          </a:prstGeom>
          <a:noFill/>
        </p:spPr>
        <p:txBody>
          <a:bodyPr wrap="square" rtlCol="0">
            <a:spAutoFit/>
          </a:bodyPr>
          <a:lstStyle/>
          <a:p>
            <a:r>
              <a:rPr lang="en-US" sz="2200" b="1" dirty="0" smtClean="0">
                <a:solidFill>
                  <a:srgbClr val="FF0000"/>
                </a:solidFill>
              </a:rPr>
              <a:t>Is a </a:t>
            </a:r>
            <a:r>
              <a:rPr lang="en-US" sz="2200" b="1" dirty="0">
                <a:solidFill>
                  <a:srgbClr val="FF0000"/>
                </a:solidFill>
              </a:rPr>
              <a:t>cross between a blog and Twitter: It's a streaming scrapbook of text, photos, and/or videos and audio clips. Users create and follow short blogs, or "</a:t>
            </a:r>
            <a:r>
              <a:rPr lang="en-US" sz="2200" b="1" dirty="0" err="1">
                <a:solidFill>
                  <a:srgbClr val="FF0000"/>
                </a:solidFill>
              </a:rPr>
              <a:t>tumblelogs</a:t>
            </a:r>
            <a:r>
              <a:rPr lang="en-US" sz="2200" b="1" dirty="0">
                <a:solidFill>
                  <a:srgbClr val="FF0000"/>
                </a:solidFill>
              </a:rPr>
              <a:t>," that can be seen by anyone online (if made public).</a:t>
            </a:r>
          </a:p>
        </p:txBody>
      </p:sp>
      <p:pic>
        <p:nvPicPr>
          <p:cNvPr id="5122" name="Picture 2" descr="http://t2.gstatic.com/images?q=tbn:ANd9GcRLvbj2Bxv8dfCh9frbB6C8e4mTBbche7Wx-GItgmiQdkfZiFyW">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782" y="0"/>
            <a:ext cx="2362200" cy="236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2046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426526" y="323165"/>
            <a:ext cx="2812473" cy="646331"/>
          </a:xfrm>
          <a:prstGeom prst="rect">
            <a:avLst/>
          </a:prstGeom>
          <a:noFill/>
        </p:spPr>
        <p:txBody>
          <a:bodyPr wrap="square" rtlCol="0">
            <a:spAutoFit/>
          </a:bodyPr>
          <a:lstStyle/>
          <a:p>
            <a:r>
              <a:rPr lang="en-US" sz="3600" dirty="0" smtClean="0">
                <a:solidFill>
                  <a:srgbClr val="FF0000"/>
                </a:solidFill>
              </a:rPr>
              <a:t> </a:t>
            </a:r>
            <a:r>
              <a:rPr lang="en-US" sz="3600" b="1" dirty="0" smtClean="0">
                <a:solidFill>
                  <a:srgbClr val="FF0000"/>
                </a:solidFill>
              </a:rPr>
              <a:t>Vine</a:t>
            </a:r>
            <a:endParaRPr lang="en-US" sz="3600" b="1" dirty="0">
              <a:solidFill>
                <a:srgbClr val="FF0000"/>
              </a:solidFill>
            </a:endParaRPr>
          </a:p>
        </p:txBody>
      </p:sp>
      <p:sp>
        <p:nvSpPr>
          <p:cNvPr id="9" name="Subtitle 8"/>
          <p:cNvSpPr>
            <a:spLocks noGrp="1"/>
          </p:cNvSpPr>
          <p:nvPr>
            <p:ph type="subTitle" idx="1"/>
          </p:nvPr>
        </p:nvSpPr>
        <p:spPr>
          <a:xfrm>
            <a:off x="135949" y="2510031"/>
            <a:ext cx="8991600" cy="4271769"/>
          </a:xfrm>
        </p:spPr>
        <p:txBody>
          <a:bodyPr>
            <a:normAutofit fontScale="70000" lnSpcReduction="20000"/>
          </a:bodyPr>
          <a:lstStyle/>
          <a:p>
            <a:pPr algn="l"/>
            <a:r>
              <a:rPr lang="en-US" sz="3800" b="1" dirty="0">
                <a:solidFill>
                  <a:schemeClr val="tx1"/>
                </a:solidFill>
                <a:latin typeface="Times New Roman" pitchFamily="18" charset="0"/>
                <a:cs typeface="Times New Roman" pitchFamily="18" charset="0"/>
              </a:rPr>
              <a:t>Why it's popular</a:t>
            </a:r>
            <a:r>
              <a:rPr lang="en-US" dirty="0">
                <a:solidFill>
                  <a:schemeClr val="tx1"/>
                </a:solidFill>
                <a:latin typeface="Times New Roman" pitchFamily="18" charset="0"/>
                <a:cs typeface="Times New Roman" pitchFamily="18" charset="0"/>
              </a:rPr>
              <a:t/>
            </a:r>
            <a:br>
              <a:rPr lang="en-US" dirty="0">
                <a:solidFill>
                  <a:schemeClr val="tx1"/>
                </a:solidFill>
                <a:latin typeface="Times New Roman" pitchFamily="18" charset="0"/>
                <a:cs typeface="Times New Roman" pitchFamily="18" charset="0"/>
              </a:rPr>
            </a:br>
            <a:endParaRPr lang="en-US" dirty="0">
              <a:solidFill>
                <a:schemeClr val="tx1"/>
              </a:solidFill>
              <a:latin typeface="Times New Roman" pitchFamily="18" charset="0"/>
              <a:cs typeface="Times New Roman" pitchFamily="18" charset="0"/>
            </a:endParaRPr>
          </a:p>
          <a:p>
            <a:pPr marL="457200" indent="-457200">
              <a:buFont typeface="Wingdings" pitchFamily="2" charset="2"/>
              <a:buChar char="Ø"/>
            </a:pPr>
            <a:r>
              <a:rPr lang="en-US" sz="3100" b="1" i="0" dirty="0">
                <a:solidFill>
                  <a:schemeClr val="tx1"/>
                </a:solidFill>
              </a:rPr>
              <a:t>Videos run the gamut from stop-motion clips of puzzles doing and undoing themselves to six-second skits showing how a teen wakes up on a school day vs. a day during summer. Teens usually use Vine to create and share silly videos of themselves and/or their friends and family.</a:t>
            </a:r>
          </a:p>
          <a:p>
            <a:pPr algn="l"/>
            <a:r>
              <a:rPr lang="en-US" sz="3800" b="1" dirty="0" smtClean="0">
                <a:solidFill>
                  <a:schemeClr val="tx1"/>
                </a:solidFill>
                <a:latin typeface="Times New Roman" pitchFamily="18" charset="0"/>
                <a:cs typeface="Times New Roman" pitchFamily="18" charset="0"/>
              </a:rPr>
              <a:t>What </a:t>
            </a:r>
            <a:r>
              <a:rPr lang="en-US" sz="3800" b="1" dirty="0">
                <a:solidFill>
                  <a:schemeClr val="tx1"/>
                </a:solidFill>
                <a:latin typeface="Times New Roman" pitchFamily="18" charset="0"/>
                <a:cs typeface="Times New Roman" pitchFamily="18" charset="0"/>
              </a:rPr>
              <a:t>parents need to </a:t>
            </a:r>
            <a:r>
              <a:rPr lang="en-US" sz="3800" b="1" dirty="0" smtClean="0">
                <a:solidFill>
                  <a:schemeClr val="tx1"/>
                </a:solidFill>
                <a:latin typeface="Times New Roman" pitchFamily="18" charset="0"/>
                <a:cs typeface="Times New Roman" pitchFamily="18" charset="0"/>
              </a:rPr>
              <a:t>know</a:t>
            </a:r>
          </a:p>
          <a:p>
            <a:pPr marL="342900" lvl="0" indent="-342900">
              <a:buClr>
                <a:schemeClr val="tx1"/>
              </a:buClr>
              <a:buFont typeface="Wingdings" pitchFamily="2" charset="2"/>
              <a:buChar char="Ø"/>
            </a:pPr>
            <a:r>
              <a:rPr lang="en-US" sz="3100" b="1" i="0" dirty="0">
                <a:solidFill>
                  <a:schemeClr val="tx1"/>
                </a:solidFill>
              </a:rPr>
              <a:t>It's full of inappropriate </a:t>
            </a:r>
            <a:r>
              <a:rPr lang="en-US" sz="3100" b="1" i="0" dirty="0" smtClean="0">
                <a:solidFill>
                  <a:schemeClr val="tx1"/>
                </a:solidFill>
              </a:rPr>
              <a:t>videos</a:t>
            </a:r>
            <a:endParaRPr lang="en-US" sz="3100" b="1" i="0" dirty="0">
              <a:solidFill>
                <a:schemeClr val="tx1"/>
              </a:solidFill>
            </a:endParaRPr>
          </a:p>
          <a:p>
            <a:pPr marL="285750" lvl="0" indent="-285750">
              <a:buFont typeface="Wingdings" pitchFamily="2" charset="2"/>
              <a:buChar char="Ø"/>
            </a:pPr>
            <a:r>
              <a:rPr lang="en-US" sz="3100" b="1" i="0" dirty="0">
                <a:solidFill>
                  <a:schemeClr val="tx1"/>
                </a:solidFill>
              </a:rPr>
              <a:t>P</a:t>
            </a:r>
            <a:r>
              <a:rPr lang="en-US" sz="3100" b="1" i="0" dirty="0" smtClean="0">
                <a:solidFill>
                  <a:schemeClr val="tx1"/>
                </a:solidFill>
              </a:rPr>
              <a:t>rivacy </a:t>
            </a:r>
            <a:r>
              <a:rPr lang="en-US" sz="3100" b="1" i="0" dirty="0">
                <a:solidFill>
                  <a:schemeClr val="tx1"/>
                </a:solidFill>
              </a:rPr>
              <a:t>concerns. The videos you post, the accounts you follow, and the comments you make on videos are all public by default. </a:t>
            </a:r>
            <a:r>
              <a:rPr lang="en-US" sz="3100" b="1" i="0" dirty="0" smtClean="0">
                <a:solidFill>
                  <a:schemeClr val="tx1"/>
                </a:solidFill>
              </a:rPr>
              <a:t>Can adjust your </a:t>
            </a:r>
            <a:r>
              <a:rPr lang="en-US" sz="3100" b="1" i="0" dirty="0">
                <a:solidFill>
                  <a:schemeClr val="tx1"/>
                </a:solidFill>
              </a:rPr>
              <a:t>settings to protect your posts; only followers will see them, and you have to approve new followers.</a:t>
            </a:r>
          </a:p>
          <a:p>
            <a:pPr marL="571500" indent="-571500" algn="l">
              <a:buFont typeface="Wingdings" pitchFamily="2" charset="2"/>
              <a:buChar char="Ø"/>
            </a:pPr>
            <a:endParaRPr lang="en-US" sz="3800" dirty="0">
              <a:solidFill>
                <a:schemeClr val="tx1"/>
              </a:solidFill>
            </a:endParaRPr>
          </a:p>
          <a:p>
            <a:pPr algn="l"/>
            <a:endParaRPr lang="en-US" dirty="0">
              <a:solidFill>
                <a:schemeClr val="tx1"/>
              </a:solidFill>
            </a:endParaRPr>
          </a:p>
          <a:p>
            <a:endParaRPr lang="en-US" dirty="0">
              <a:solidFill>
                <a:schemeClr val="tx1"/>
              </a:solidFill>
            </a:endParaRPr>
          </a:p>
        </p:txBody>
      </p:sp>
      <p:sp>
        <p:nvSpPr>
          <p:cNvPr id="10" name="TextBox 9"/>
          <p:cNvSpPr txBox="1"/>
          <p:nvPr/>
        </p:nvSpPr>
        <p:spPr>
          <a:xfrm>
            <a:off x="2743200" y="1044000"/>
            <a:ext cx="6248400" cy="1200329"/>
          </a:xfrm>
          <a:prstGeom prst="rect">
            <a:avLst/>
          </a:prstGeom>
          <a:noFill/>
        </p:spPr>
        <p:txBody>
          <a:bodyPr wrap="square" rtlCol="0">
            <a:spAutoFit/>
          </a:bodyPr>
          <a:lstStyle/>
          <a:p>
            <a:r>
              <a:rPr lang="en-US" sz="2400" b="1" dirty="0" smtClean="0">
                <a:solidFill>
                  <a:schemeClr val="bg1"/>
                </a:solidFill>
              </a:rPr>
              <a:t>A </a:t>
            </a:r>
            <a:r>
              <a:rPr lang="en-US" sz="2400" b="1" dirty="0" smtClean="0">
                <a:solidFill>
                  <a:srgbClr val="FF0000"/>
                </a:solidFill>
              </a:rPr>
              <a:t>social </a:t>
            </a:r>
            <a:r>
              <a:rPr lang="en-US" sz="2400" b="1" dirty="0">
                <a:solidFill>
                  <a:srgbClr val="FF0000"/>
                </a:solidFill>
              </a:rPr>
              <a:t>media app that lets users post and watch looping six-second video </a:t>
            </a:r>
            <a:r>
              <a:rPr lang="en-US" sz="2400" b="1" dirty="0">
                <a:solidFill>
                  <a:schemeClr val="bg1"/>
                </a:solidFill>
              </a:rPr>
              <a:t>clips. </a:t>
            </a:r>
          </a:p>
        </p:txBody>
      </p:sp>
      <p:pic>
        <p:nvPicPr>
          <p:cNvPr id="4102" name="Picture 6" descr="Vine-icon">
            <a:hlinkClick r:id="rId3" tooltip="Vine-icon"/>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475" y="69202"/>
            <a:ext cx="2440828" cy="24408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09305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22600" y="263454"/>
            <a:ext cx="2812473" cy="646331"/>
          </a:xfrm>
          <a:prstGeom prst="rect">
            <a:avLst/>
          </a:prstGeom>
          <a:noFill/>
        </p:spPr>
        <p:txBody>
          <a:bodyPr wrap="square" rtlCol="0">
            <a:spAutoFit/>
          </a:bodyPr>
          <a:lstStyle/>
          <a:p>
            <a:pPr algn="ctr"/>
            <a:r>
              <a:rPr lang="en-US" sz="3600" dirty="0" smtClean="0">
                <a:solidFill>
                  <a:schemeClr val="bg1"/>
                </a:solidFill>
              </a:rPr>
              <a:t> </a:t>
            </a:r>
            <a:r>
              <a:rPr lang="en-US" sz="3600" b="1" dirty="0" smtClean="0">
                <a:solidFill>
                  <a:srgbClr val="FF0000"/>
                </a:solidFill>
              </a:rPr>
              <a:t>KIK</a:t>
            </a:r>
            <a:endParaRPr lang="en-US" sz="3600" b="1" dirty="0">
              <a:solidFill>
                <a:srgbClr val="FF0000"/>
              </a:solidFill>
            </a:endParaRPr>
          </a:p>
        </p:txBody>
      </p:sp>
      <p:sp>
        <p:nvSpPr>
          <p:cNvPr id="9" name="Subtitle 8"/>
          <p:cNvSpPr>
            <a:spLocks noGrp="1"/>
          </p:cNvSpPr>
          <p:nvPr>
            <p:ph type="subTitle" idx="1"/>
          </p:nvPr>
        </p:nvSpPr>
        <p:spPr>
          <a:xfrm>
            <a:off x="0" y="2057400"/>
            <a:ext cx="9144000" cy="4264048"/>
          </a:xfrm>
        </p:spPr>
        <p:txBody>
          <a:bodyPr>
            <a:normAutofit fontScale="25000" lnSpcReduction="20000"/>
          </a:bodyPr>
          <a:lstStyle/>
          <a:p>
            <a:pPr algn="l"/>
            <a:r>
              <a:rPr lang="en-US" sz="14400" b="1" dirty="0">
                <a:solidFill>
                  <a:schemeClr val="tx1"/>
                </a:solidFill>
                <a:latin typeface="Times New Roman" pitchFamily="18" charset="0"/>
                <a:cs typeface="Times New Roman" pitchFamily="18" charset="0"/>
              </a:rPr>
              <a:t>Why it's popular</a:t>
            </a:r>
            <a:r>
              <a:rPr lang="en-US" dirty="0">
                <a:solidFill>
                  <a:schemeClr val="tx1"/>
                </a:solidFill>
                <a:latin typeface="Times New Roman" pitchFamily="18" charset="0"/>
                <a:cs typeface="Times New Roman" pitchFamily="18" charset="0"/>
              </a:rPr>
              <a:t/>
            </a:r>
            <a:br>
              <a:rPr lang="en-US" dirty="0">
                <a:solidFill>
                  <a:schemeClr val="tx1"/>
                </a:solidFill>
                <a:latin typeface="Times New Roman" pitchFamily="18" charset="0"/>
                <a:cs typeface="Times New Roman" pitchFamily="18" charset="0"/>
              </a:rPr>
            </a:br>
            <a:endParaRPr lang="en-US" dirty="0">
              <a:solidFill>
                <a:schemeClr val="tx1"/>
              </a:solidFill>
              <a:latin typeface="Times New Roman" pitchFamily="18" charset="0"/>
              <a:cs typeface="Times New Roman" pitchFamily="18" charset="0"/>
            </a:endParaRPr>
          </a:p>
          <a:p>
            <a:pPr marL="457200" indent="-457200">
              <a:buFont typeface="Wingdings" pitchFamily="2" charset="2"/>
              <a:buChar char="Ø"/>
            </a:pPr>
            <a:r>
              <a:rPr lang="en-US" sz="8000" b="1" i="0" dirty="0">
                <a:solidFill>
                  <a:schemeClr val="tx1"/>
                </a:solidFill>
              </a:rPr>
              <a:t>It's fast and has no message limits, character limits, or fees if you just use the basic features, making it </a:t>
            </a:r>
            <a:r>
              <a:rPr lang="en-US" sz="8000" b="1" i="0" dirty="0" smtClean="0">
                <a:solidFill>
                  <a:schemeClr val="tx1"/>
                </a:solidFill>
              </a:rPr>
              <a:t> </a:t>
            </a:r>
            <a:r>
              <a:rPr lang="en-US" sz="8000" b="1" i="0" dirty="0">
                <a:solidFill>
                  <a:schemeClr val="tx1"/>
                </a:solidFill>
              </a:rPr>
              <a:t>more fun in many ways than SMS </a:t>
            </a:r>
            <a:r>
              <a:rPr lang="en-US" sz="8000" b="1" i="0" dirty="0" smtClean="0">
                <a:solidFill>
                  <a:schemeClr val="tx1"/>
                </a:solidFill>
              </a:rPr>
              <a:t>texting.</a:t>
            </a:r>
          </a:p>
          <a:p>
            <a:pPr marL="457200" indent="-457200">
              <a:buFont typeface="Wingdings" pitchFamily="2" charset="2"/>
              <a:buChar char="Ø"/>
            </a:pPr>
            <a:r>
              <a:rPr lang="en-US" sz="8000" b="1" i="0" dirty="0" smtClean="0">
                <a:solidFill>
                  <a:schemeClr val="tx1"/>
                </a:solidFill>
              </a:rPr>
              <a:t>App encourages users to </a:t>
            </a:r>
            <a:r>
              <a:rPr lang="en-US" sz="8000" b="1" i="0" dirty="0">
                <a:solidFill>
                  <a:schemeClr val="tx1"/>
                </a:solidFill>
              </a:rPr>
              <a:t>invite everyone in their phone's address book to join </a:t>
            </a:r>
            <a:r>
              <a:rPr lang="en-US" sz="8000" b="1" i="0" dirty="0" err="1">
                <a:solidFill>
                  <a:schemeClr val="tx1"/>
                </a:solidFill>
              </a:rPr>
              <a:t>Kik</a:t>
            </a:r>
            <a:r>
              <a:rPr lang="en-US" sz="8000" b="1" i="0" dirty="0">
                <a:solidFill>
                  <a:schemeClr val="tx1"/>
                </a:solidFill>
              </a:rPr>
              <a:t>, since users can only message those who also have the </a:t>
            </a:r>
            <a:r>
              <a:rPr lang="en-US" sz="8000" b="1" i="0" dirty="0" smtClean="0">
                <a:solidFill>
                  <a:schemeClr val="tx1"/>
                </a:solidFill>
              </a:rPr>
              <a:t>app.</a:t>
            </a:r>
          </a:p>
          <a:p>
            <a:pPr marL="457200" indent="-457200">
              <a:buFont typeface="Wingdings" pitchFamily="2" charset="2"/>
              <a:buChar char="Ø"/>
            </a:pPr>
            <a:r>
              <a:rPr lang="en-US" sz="8000" b="1" i="0" dirty="0" smtClean="0">
                <a:solidFill>
                  <a:schemeClr val="tx1"/>
                </a:solidFill>
              </a:rPr>
              <a:t>Some stranger </a:t>
            </a:r>
            <a:r>
              <a:rPr lang="en-US" sz="8000" b="1" i="0" dirty="0">
                <a:solidFill>
                  <a:schemeClr val="tx1"/>
                </a:solidFill>
              </a:rPr>
              <a:t>danger. An app named </a:t>
            </a:r>
            <a:r>
              <a:rPr lang="en-US" sz="8000" b="1" i="0" dirty="0" err="1">
                <a:solidFill>
                  <a:schemeClr val="tx1"/>
                </a:solidFill>
              </a:rPr>
              <a:t>OinkText</a:t>
            </a:r>
            <a:r>
              <a:rPr lang="en-US" sz="8000" b="1" i="0" dirty="0">
                <a:solidFill>
                  <a:schemeClr val="tx1"/>
                </a:solidFill>
              </a:rPr>
              <a:t>, linked to </a:t>
            </a:r>
            <a:r>
              <a:rPr lang="en-US" sz="8000" b="1" i="0" dirty="0" err="1">
                <a:solidFill>
                  <a:schemeClr val="tx1"/>
                </a:solidFill>
              </a:rPr>
              <a:t>Kik</a:t>
            </a:r>
            <a:r>
              <a:rPr lang="en-US" sz="8000" b="1" i="0" dirty="0">
                <a:solidFill>
                  <a:schemeClr val="tx1"/>
                </a:solidFill>
              </a:rPr>
              <a:t>, allows communication </a:t>
            </a:r>
            <a:r>
              <a:rPr lang="en-US" sz="8000" b="1" i="0" dirty="0" smtClean="0">
                <a:solidFill>
                  <a:schemeClr val="tx1"/>
                </a:solidFill>
              </a:rPr>
              <a:t>w/strangers </a:t>
            </a:r>
            <a:r>
              <a:rPr lang="en-US" sz="8000" b="1" i="0" dirty="0">
                <a:solidFill>
                  <a:schemeClr val="tx1"/>
                </a:solidFill>
              </a:rPr>
              <a:t>who share their </a:t>
            </a:r>
            <a:r>
              <a:rPr lang="en-US" sz="8000" b="1" i="0" dirty="0" err="1">
                <a:solidFill>
                  <a:schemeClr val="tx1"/>
                </a:solidFill>
              </a:rPr>
              <a:t>Kik</a:t>
            </a:r>
            <a:r>
              <a:rPr lang="en-US" sz="8000" b="1" i="0" dirty="0">
                <a:solidFill>
                  <a:schemeClr val="tx1"/>
                </a:solidFill>
              </a:rPr>
              <a:t> usernames to find people to chat with. </a:t>
            </a:r>
            <a:r>
              <a:rPr lang="en-US" sz="8000" b="1" i="0" dirty="0" smtClean="0">
                <a:solidFill>
                  <a:schemeClr val="tx1"/>
                </a:solidFill>
              </a:rPr>
              <a:t>There is a community </a:t>
            </a:r>
            <a:r>
              <a:rPr lang="en-US" sz="8000" b="1" i="0" dirty="0">
                <a:solidFill>
                  <a:schemeClr val="tx1"/>
                </a:solidFill>
              </a:rPr>
              <a:t>blog where users can submit photos of themselves and screenshots of messages (sometimes displaying users' full names) to </a:t>
            </a:r>
            <a:r>
              <a:rPr lang="en-US" sz="8000" b="1" i="0" dirty="0" smtClean="0">
                <a:solidFill>
                  <a:schemeClr val="tx1"/>
                </a:solidFill>
              </a:rPr>
              <a:t>contests.</a:t>
            </a:r>
          </a:p>
          <a:p>
            <a:pPr marL="457200" indent="-457200">
              <a:buFont typeface="Wingdings" pitchFamily="2" charset="2"/>
              <a:buChar char="Ø"/>
            </a:pPr>
            <a:r>
              <a:rPr lang="en-US" sz="8000" b="1" i="0" dirty="0" smtClean="0">
                <a:solidFill>
                  <a:schemeClr val="tx1"/>
                </a:solidFill>
              </a:rPr>
              <a:t>It </a:t>
            </a:r>
            <a:r>
              <a:rPr lang="en-US" sz="8000" b="1" i="0" dirty="0">
                <a:solidFill>
                  <a:schemeClr val="tx1"/>
                </a:solidFill>
              </a:rPr>
              <a:t>uses real names. Teens' usernames identify them on </a:t>
            </a:r>
            <a:r>
              <a:rPr lang="en-US" sz="8000" b="1" i="0" dirty="0" err="1">
                <a:solidFill>
                  <a:schemeClr val="tx1"/>
                </a:solidFill>
              </a:rPr>
              <a:t>Kik</a:t>
            </a:r>
            <a:r>
              <a:rPr lang="en-US" sz="8000" b="1" i="0" dirty="0">
                <a:solidFill>
                  <a:schemeClr val="tx1"/>
                </a:solidFill>
              </a:rPr>
              <a:t>, so they shouldn't use their full real name as their username.</a:t>
            </a:r>
          </a:p>
          <a:p>
            <a:pPr marL="571500" indent="-571500" algn="l">
              <a:buFont typeface="Wingdings" pitchFamily="2" charset="2"/>
              <a:buChar char="Ø"/>
            </a:pPr>
            <a:endParaRPr lang="en-US" sz="9600" dirty="0">
              <a:solidFill>
                <a:schemeClr val="tx1"/>
              </a:solidFill>
            </a:endParaRPr>
          </a:p>
          <a:p>
            <a:pPr algn="l"/>
            <a:endParaRPr lang="en-US" sz="9600" dirty="0">
              <a:solidFill>
                <a:schemeClr val="tx1"/>
              </a:solidFill>
            </a:endParaRPr>
          </a:p>
          <a:p>
            <a:endParaRPr lang="en-US" sz="9600" dirty="0">
              <a:solidFill>
                <a:schemeClr val="tx1"/>
              </a:solidFill>
            </a:endParaRPr>
          </a:p>
        </p:txBody>
      </p:sp>
      <p:sp>
        <p:nvSpPr>
          <p:cNvPr id="10" name="TextBox 9"/>
          <p:cNvSpPr txBox="1"/>
          <p:nvPr/>
        </p:nvSpPr>
        <p:spPr>
          <a:xfrm>
            <a:off x="2133600" y="722820"/>
            <a:ext cx="6629400" cy="1446550"/>
          </a:xfrm>
          <a:prstGeom prst="rect">
            <a:avLst/>
          </a:prstGeom>
          <a:noFill/>
        </p:spPr>
        <p:txBody>
          <a:bodyPr wrap="square" rtlCol="0">
            <a:spAutoFit/>
          </a:bodyPr>
          <a:lstStyle/>
          <a:p>
            <a:r>
              <a:rPr lang="en-US" sz="2200" b="1" i="1" dirty="0" smtClean="0">
                <a:solidFill>
                  <a:srgbClr val="FF0000"/>
                </a:solidFill>
              </a:rPr>
              <a:t>A </a:t>
            </a:r>
            <a:r>
              <a:rPr lang="en-US" sz="2200" b="1" i="1" dirty="0">
                <a:solidFill>
                  <a:srgbClr val="FF0000"/>
                </a:solidFill>
              </a:rPr>
              <a:t>quick instant messaging service that allows teens to text their friends (who are also using </a:t>
            </a:r>
            <a:r>
              <a:rPr lang="en-US" sz="2200" b="1" i="1" dirty="0" err="1">
                <a:solidFill>
                  <a:srgbClr val="FF0000"/>
                </a:solidFill>
              </a:rPr>
              <a:t>Kik</a:t>
            </a:r>
            <a:r>
              <a:rPr lang="en-US" sz="2200" b="1" i="1" dirty="0">
                <a:solidFill>
                  <a:srgbClr val="FF0000"/>
                </a:solidFill>
              </a:rPr>
              <a:t>) and add photos and </a:t>
            </a:r>
            <a:r>
              <a:rPr lang="en-US" sz="2200" b="1" i="1" dirty="0" smtClean="0">
                <a:solidFill>
                  <a:srgbClr val="FF0000"/>
                </a:solidFill>
              </a:rPr>
              <a:t>videos to </a:t>
            </a:r>
            <a:r>
              <a:rPr lang="en-US" sz="2200" b="1" i="1" dirty="0">
                <a:solidFill>
                  <a:srgbClr val="FF0000"/>
                </a:solidFill>
              </a:rPr>
              <a:t>the text message. </a:t>
            </a:r>
            <a:endParaRPr lang="en-US" sz="2200" dirty="0">
              <a:solidFill>
                <a:srgbClr val="FF0000"/>
              </a:solidFill>
            </a:endParaRPr>
          </a:p>
        </p:txBody>
      </p:sp>
      <p:pic>
        <p:nvPicPr>
          <p:cNvPr id="3074" name="Picture 2" descr="http://appinstruct.com/blog/wp-content/uploads/2014/01/Screen-Shot-2014-01-29-at-10.52.59-am-e139095357191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59605"/>
            <a:ext cx="1714500" cy="1657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09660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13075" y="257858"/>
            <a:ext cx="2812473" cy="646331"/>
          </a:xfrm>
          <a:prstGeom prst="rect">
            <a:avLst/>
          </a:prstGeom>
          <a:noFill/>
        </p:spPr>
        <p:txBody>
          <a:bodyPr wrap="square" rtlCol="0">
            <a:spAutoFit/>
          </a:bodyPr>
          <a:lstStyle/>
          <a:p>
            <a:pPr algn="ctr"/>
            <a:r>
              <a:rPr lang="en-US" sz="3600" dirty="0" smtClean="0">
                <a:solidFill>
                  <a:srgbClr val="FF0000"/>
                </a:solidFill>
              </a:rPr>
              <a:t> </a:t>
            </a:r>
            <a:r>
              <a:rPr lang="en-US" sz="3600" b="1" dirty="0" err="1" smtClean="0">
                <a:solidFill>
                  <a:srgbClr val="FF0000"/>
                </a:solidFill>
              </a:rPr>
              <a:t>OOvoo</a:t>
            </a:r>
            <a:endParaRPr lang="en-US" sz="3600" b="1" dirty="0">
              <a:solidFill>
                <a:srgbClr val="FF0000"/>
              </a:solidFill>
            </a:endParaRPr>
          </a:p>
        </p:txBody>
      </p:sp>
      <p:sp>
        <p:nvSpPr>
          <p:cNvPr id="9" name="Subtitle 8"/>
          <p:cNvSpPr>
            <a:spLocks noGrp="1"/>
          </p:cNvSpPr>
          <p:nvPr>
            <p:ph type="subTitle" idx="1"/>
          </p:nvPr>
        </p:nvSpPr>
        <p:spPr>
          <a:xfrm>
            <a:off x="155575" y="2514599"/>
            <a:ext cx="8991600" cy="4594072"/>
          </a:xfrm>
        </p:spPr>
        <p:txBody>
          <a:bodyPr>
            <a:normAutofit fontScale="25000" lnSpcReduction="20000"/>
          </a:bodyPr>
          <a:lstStyle/>
          <a:p>
            <a:pPr algn="l"/>
            <a:r>
              <a:rPr lang="en-US" sz="14400" b="1" dirty="0">
                <a:solidFill>
                  <a:schemeClr val="tx1"/>
                </a:solidFill>
                <a:latin typeface="Times New Roman" pitchFamily="18" charset="0"/>
                <a:cs typeface="Times New Roman" pitchFamily="18" charset="0"/>
              </a:rPr>
              <a:t>Why it's </a:t>
            </a:r>
            <a:r>
              <a:rPr lang="en-US" sz="14400" b="1" dirty="0" smtClean="0">
                <a:solidFill>
                  <a:schemeClr val="tx1"/>
                </a:solidFill>
                <a:latin typeface="Times New Roman" pitchFamily="18" charset="0"/>
                <a:cs typeface="Times New Roman" pitchFamily="18" charset="0"/>
              </a:rPr>
              <a:t>popular</a:t>
            </a:r>
          </a:p>
          <a:p>
            <a:pPr marL="1143000" indent="-1143000" algn="l">
              <a:buClr>
                <a:schemeClr val="tx1"/>
              </a:buClr>
              <a:buFont typeface="Wingdings" pitchFamily="2" charset="2"/>
              <a:buChar char="Ø"/>
            </a:pPr>
            <a:r>
              <a:rPr lang="en-US" sz="9600" b="1" i="0" dirty="0" smtClean="0">
                <a:solidFill>
                  <a:schemeClr val="tx1"/>
                </a:solidFill>
                <a:cs typeface="Times New Roman" pitchFamily="18" charset="0"/>
              </a:rPr>
              <a:t>Teens use this to “hang out” with friends.  Many kids log on after school and keep it on during homework (group studying and face to face homework help). </a:t>
            </a:r>
            <a:endParaRPr lang="en-US" dirty="0">
              <a:solidFill>
                <a:schemeClr val="tx1"/>
              </a:solidFill>
              <a:latin typeface="Times New Roman" pitchFamily="18" charset="0"/>
              <a:cs typeface="Times New Roman" pitchFamily="18" charset="0"/>
            </a:endParaRPr>
          </a:p>
          <a:p>
            <a:r>
              <a:rPr lang="en-US" sz="14400" b="1" dirty="0" smtClean="0">
                <a:solidFill>
                  <a:schemeClr val="tx1"/>
                </a:solidFill>
                <a:latin typeface="Times New Roman" pitchFamily="18" charset="0"/>
                <a:cs typeface="Times New Roman" pitchFamily="18" charset="0"/>
              </a:rPr>
              <a:t>What parents need to know</a:t>
            </a:r>
          </a:p>
          <a:p>
            <a:pPr marL="342900" lvl="0" indent="-342900">
              <a:buFont typeface="Wingdings" pitchFamily="2" charset="2"/>
              <a:buChar char="Ø"/>
            </a:pPr>
            <a:r>
              <a:rPr lang="en-US" sz="9600" b="1" i="0" dirty="0" smtClean="0">
                <a:solidFill>
                  <a:schemeClr val="tx1"/>
                </a:solidFill>
              </a:rPr>
              <a:t>Pay attention to who your child is chatting with on </a:t>
            </a:r>
            <a:r>
              <a:rPr lang="en-US" sz="9600" b="1" i="0" dirty="0" err="1" smtClean="0">
                <a:solidFill>
                  <a:schemeClr val="tx1"/>
                </a:solidFill>
              </a:rPr>
              <a:t>Oovoo</a:t>
            </a:r>
            <a:r>
              <a:rPr lang="en-US" sz="9600" b="1" i="0" dirty="0" smtClean="0">
                <a:solidFill>
                  <a:schemeClr val="tx1"/>
                </a:solidFill>
              </a:rPr>
              <a:t>. </a:t>
            </a:r>
          </a:p>
          <a:p>
            <a:pPr marL="342900" lvl="0" indent="-342900">
              <a:buFont typeface="Wingdings" pitchFamily="2" charset="2"/>
              <a:buChar char="Ø"/>
            </a:pPr>
            <a:r>
              <a:rPr lang="en-US" sz="9600" b="1" i="0" dirty="0" smtClean="0">
                <a:solidFill>
                  <a:schemeClr val="tx1"/>
                </a:solidFill>
              </a:rPr>
              <a:t>Easy to send inappropriate content (videos, messages)</a:t>
            </a:r>
          </a:p>
          <a:p>
            <a:pPr marL="342900" lvl="0" indent="-342900">
              <a:buFont typeface="Wingdings" pitchFamily="2" charset="2"/>
              <a:buChar char="Ø"/>
            </a:pPr>
            <a:r>
              <a:rPr lang="en-US" sz="9600" b="1" i="0" dirty="0" smtClean="0">
                <a:solidFill>
                  <a:schemeClr val="tx1"/>
                </a:solidFill>
              </a:rPr>
              <a:t>It’s live meaning face to face chatting.  People video chatting may be able to figure out private information by what they are seeing on your child’s bedroom walls, shirt they are wearing, trophies on the shelf etc. </a:t>
            </a:r>
            <a:endParaRPr lang="en-US" sz="9600" b="1" i="0" dirty="0">
              <a:solidFill>
                <a:schemeClr val="tx1"/>
              </a:solidFill>
            </a:endParaRPr>
          </a:p>
          <a:p>
            <a:pPr algn="l"/>
            <a:endParaRPr lang="en-US" sz="8000" dirty="0">
              <a:solidFill>
                <a:schemeClr val="tx1"/>
              </a:solidFill>
            </a:endParaRPr>
          </a:p>
          <a:p>
            <a:pPr algn="l"/>
            <a:endParaRPr lang="en-US" sz="8000" dirty="0">
              <a:solidFill>
                <a:schemeClr val="tx1"/>
              </a:solidFill>
            </a:endParaRPr>
          </a:p>
          <a:p>
            <a:endParaRPr lang="en-US" dirty="0">
              <a:solidFill>
                <a:schemeClr val="tx1"/>
              </a:solidFill>
            </a:endParaRPr>
          </a:p>
        </p:txBody>
      </p:sp>
      <p:sp>
        <p:nvSpPr>
          <p:cNvPr id="10" name="TextBox 9"/>
          <p:cNvSpPr txBox="1"/>
          <p:nvPr/>
        </p:nvSpPr>
        <p:spPr>
          <a:xfrm>
            <a:off x="2295525" y="883383"/>
            <a:ext cx="6696075" cy="1631216"/>
          </a:xfrm>
          <a:prstGeom prst="rect">
            <a:avLst/>
          </a:prstGeom>
          <a:noFill/>
        </p:spPr>
        <p:txBody>
          <a:bodyPr wrap="square" rtlCol="0">
            <a:spAutoFit/>
          </a:bodyPr>
          <a:lstStyle/>
          <a:p>
            <a:r>
              <a:rPr lang="en-US" sz="2000" b="1" i="1" dirty="0" smtClean="0">
                <a:solidFill>
                  <a:srgbClr val="FF0000"/>
                </a:solidFill>
              </a:rPr>
              <a:t>Kids access </a:t>
            </a:r>
            <a:r>
              <a:rPr lang="en-US" sz="2000" b="1" i="1" dirty="0" err="1" smtClean="0">
                <a:solidFill>
                  <a:srgbClr val="FF0000"/>
                </a:solidFill>
              </a:rPr>
              <a:t>Oovoo</a:t>
            </a:r>
            <a:r>
              <a:rPr lang="en-US" sz="2000" b="1" i="1" dirty="0" smtClean="0">
                <a:solidFill>
                  <a:srgbClr val="FF0000"/>
                </a:solidFill>
              </a:rPr>
              <a:t> on </a:t>
            </a:r>
            <a:r>
              <a:rPr lang="en-US" sz="2000" b="1" i="1" dirty="0">
                <a:solidFill>
                  <a:srgbClr val="FF0000"/>
                </a:solidFill>
              </a:rPr>
              <a:t>their computer or download an app on their smartphone. They can video chat with up to 12 friends (or strangers), send video messages</a:t>
            </a:r>
            <a:r>
              <a:rPr lang="en-US" sz="2000" b="1" i="1" dirty="0" smtClean="0">
                <a:solidFill>
                  <a:srgbClr val="FF0000"/>
                </a:solidFill>
              </a:rPr>
              <a:t>, record </a:t>
            </a:r>
            <a:r>
              <a:rPr lang="en-US" sz="2000" b="1" i="1" dirty="0">
                <a:solidFill>
                  <a:srgbClr val="FF0000"/>
                </a:solidFill>
              </a:rPr>
              <a:t>and upload videos to YouTube and use the instant messaging feature. </a:t>
            </a:r>
            <a:endParaRPr lang="en-US" sz="2000" b="1" dirty="0">
              <a:solidFill>
                <a:srgbClr val="FF0000"/>
              </a:solidFill>
            </a:endParaRPr>
          </a:p>
        </p:txBody>
      </p:sp>
      <p:sp>
        <p:nvSpPr>
          <p:cNvPr id="2" name="AutoShape 2" descr="data:image/jpeg;base64,/9j/4AAQSkZJRgABAQAAAQABAAD/2wCEAAkGBxASEhQUDxIVEBAUFRQPDw8PFRAQFw8QFBQXGBQRFBQYHCggGBolGxQUITEhJSkrLi4uFx8zODMsNygtLisBCgoKDg0OGhAQGy0kHyYsLywsLCwvLCwsLzU0LywsLCwsLCwsLCwsLCwsLCwsLCwsLCwsLCwsLCwsLCwsLCwsLP/AABEIAKAA8wMBEQACEQEDEQH/xAAcAAEAAgMBAQEAAAAAAAAAAAAABAYDBQcBAgj/xABEEAABAwEDBAwMBQQDAQAAAAABAAIDBAURIQYSMUETFjIzUVJhcXOBkZIHIkJUYnKhsbKz0dIUIzR0wURTguGio/AV/8QAGwEBAAIDAQEAAAAAAAAAAAAAAAUGAQIEAwf/xAAzEQABAwEDCQgCAwEBAAAAAAAAAQIDBAURIRITFDEyQVFhcRUzUoGRscHRIqEj4fDxQv/aAAwDAQACEQMRAD8A7igCAIAgCAIAgCAIAgCAIAgCAIAgCAIAgCAIAgCAIAgCAIAgCAIAgCAIAgCAIAgK/lnastNEx0JAc6TMOcM7DNcfeAuWqldG1FbxOukhbK5UdwKk3LKu4zO4FwadLyO/QYufqfYyvruMzuBY0+XkNBh5nu22u4zO4FjtCXkNCh5+p7tsruMzuBO0JOQ0KHn6jbXXcZncCx2hJy9BoUPBfU92113GZ3AnaMnIxoUPMba67jM7gTtCXkNCi5jbXXcZncCdoS8hoUXMba67jM7gTtCXkNCi5jbXXcZncCdoS8hoUXMba67jM7gTtCXkNCi5jbXXcZncCdoychoUPMba67jM7gTtGTkZ0KHmebbK7jM7gTtCXl6DQoefqeHK2u4zO4FntCXkNCh5+p8nK+u4zO4FnT5eQ0GHmfD8s64eUzuBZ06XkNBi5nSKOQujY46XMa485AJUw1b0RSHelzlQzLJqEAQBAEAQBAEAQBAEAQFR8JO8RdMPlvXDX7CdfhSQs7vF6fKFHhYoVyksS44V4q4wZ2wLzV5gyCnWMsH1+HWMsD8OsZYH4dMsHv4dMsD8OmWB+HTLA/Dplg8/Dplgfh1nLB8mnTLB8OgWyPBHkiXojjJAqW4Fe7VNkOw2bvMXRs+EKys2UK3Jtr1JK2NAgCAIAgCAIAgCAIAgCAqPhJ3iLph8t64a/YTr8KSFnd4vT5QplMFBPUl1NlCxczlNSUxi8lcDKI1reYPQxYvB7mLF4Gas3g8uCxeBeOFLwe3BLwMxZvAzFi8DMS8HyY1m8GJ7FuimSJOxezVMmqrBgV1MUyh1yzd5i6NnwhWdmyhW5NtepJWxoEAQBAEAQBAEAQBAEAQFR8JO8RdMPlvXDX7CdfhSRs3vF6fKFOpAoF5Lm0hC5XKYJjAvFTB9rUC/EAC8nAAYknkC2a1XLcmswqoiXqbOlsOV+LyIhwHxndmpS0FjyvxeuSnqpwyVzG4NS82cFgwt3Wc8+kf4Ck4rKp2a0v6nG+skdyJkdnwjRGzugrsbSwt1NT0PBZpF1uU+zSR/22d1v0W2Zj8KeiGM4/ipgksqA6Y2jlb4vuXk6igdrYhulTKmpykGoydYd7eWHgd44+q4JbGid3aqn7Q6WV702kv/AEaisoJYsXtvbx24jr4FEVFnzQ4uS9OKHdFUxyYIuPAjBy4jpCA+HhZQEOoC9mmTTV2grsjNkOt2bvMXRs+EK0M2UKzJtr1JK2NAgCAIAgCAIAgCAIAgCAqHhK3iLph8t64a/YTr8KSNm94vT5QqFIoCQmDawrlcYJTV5KYJNBRPmdczBo3TzoH1PIuuko31Drm4JvU8J6hsSY6+BaaCzo4R4gx1vOJPWrPT0scCXMTHjvISWd8q3uItdb0Ud4b+a/gZoB5XLmqbVhhwT8l4J8qe0VHJJiuCGlqLeqH7ktjHA0XntKhZbZnfs3J+zuZQxprxIMlTM7TK8/5Ee5cLqyd2t6+v0dKQRp/5QxbJINEjxzPf9VolTKmpy+qm+aZ4U9DJHaVQzczP5nHO96947RqWanr54+5o6lhdrabKlyqkbhNGHjW6PxSP8Tge0KShtxyYSt9Po5JLNRdhfUsNBaUUwvjcCdbdDm84U7BVRTpfGt/uRssD41/JCBadhtde6G5j9Oboa76FcNZZbJfyjwX9KdNPWuZg/FCuuvBIcLnDAg6iq29jmLkuS5SYa5HJeh45aobESoXs0Gmr9BXZGZQ61Zu8xdGz4QrQzZQrMm2vUkrY0CAIAgCAIAgCAIAgCAICoeEreIumHy3rhr9hOvwpI2b3i9PlCoUigZCZNrCuRxgn2fSOmeGtwGl7tOa1e1JSuqJMlME3rwPComSJt5cY2RwsuFzGNF5J9pPKrW1scEdyYNQgFc6V964qpV7Wtl0t4adjh16i8cLjqHIqzXWo+dciPBv7X/cCVp6RsaZTtZGsWifUEFjc2n/vOwz+jb5Q5cBzrFLZEkzcpy5KGZq1rFuRLz2ppyxzmnUbucaio2eFYZHRruOiORHtRyGEtXkel58OahlFMUhABJwAxJ5AiJetxtebHI2yhUU7pKi++R7nQ3YFkQwAv13m848itFNZUL4fzTFd5EzVsjX/AIqfFqWHLTnZI3EtbiHswcznHB7FHVNnTUa5yNb0TemtOp2Q1cc6ZD0xXcbbJ/KHZSI5rmy+S4YCT6OUrZ9ppP8AhJg73/s4auiWL8mavYm23ZYlGczCUDD0xxT/AAvevoknbem0n75HlS1KxOuXUVS/qOgg4XHgVVVFRblJ1FvxQizr1YZNNX6CuyMydbs3eYujZ8IVoZsoViTbXqSVsaBAEAQBAEAQBAEAQBAEBUPCVvEXTD5b1w1+wnX4UkbN7xenyhT6RQMhMm0jdguVwLxYdDsUYvHju8Z/PqHUrTQ02Ziu3riv+5Feqps7JfuTUaTKG0NkfsbT+Ww+N6b/AKD3qDtetzj8yxcE181/o7qKDJblrrU19g2e2rleJd5gIBh1yvN9xd6GGjWvSyaNj/5HYmlZOqfihfGi4XDDUANSspFmkyhpdEg9V38FVy3KbZmTovx9EjQy62KaMtVeJJFMTghsa21w5zWxs3czmwt/yIvXVSRq+VEPOZ+SxTpFDStijZG3csaGDmA0q8NajUREK+q3reZ3LKmDn+U8EbJyIvFuAcbvJfp8Xg1FU602xxVN0WG/ovIsVE574fzx+iz5M2ts8dz99Zc1/pDU/rx6wVYbOrNIix2k1/ZE1tNmX4al1fRrcpqPMeJG7l+DuR419Y9yjrWpsl6SJqXX1Oyz5spuQu4r86i2kkaav0FdkZk65Zu8xdGz4QrQzZQq8m2vUkrY0CAIAgCAIAgCAIAgCAICmeFCUNghztBnA/63rhr+7Tr8KSdltVZHXcPlCpUbgRhiOFQLyYN/YlPsk0bTovznczcfos0cWcnai9fQ5qt+REqlzteq2KF7hpuub6xwCsNZNmYXP5EFBHlyI0pUTcFRSwmWy6jYKtj9DJvyZOR3kE9ambJqc3Jkrvw/3n7nBWRZTb0L6FayIMdTAHtLTrF3+14zwpNG6Nd5ux+Q5HIU+VhBIOkG484VDexWOVrtaYKTrXIqXoYHrU9EPcnKXZawvO4p24dI/wD1f2KfsWC92WpH10mFxe1ZSLMdRKGNc52hoLjzBaSSJGxXu1Il5sxqucjU1qczq5i9znu0uJcevUqDLIsj1eutVvLVGxGNRqbiRk/WbFUMPkvIifzOIAPbcu6y51inTguCnhWxZyFeWKF4tymz4HjWBnt524q01secgcnmQNM/IlapQZTgqm0sZp7QcACTgMV2RmUOu2ZvMXRs+EK0M2UKvJtr1JK2NAgCAIAgCAIAgCAIAgCAonhd/TQfuB8qRcFo915ktZHeu6fKFFs6QjQblWXuVNRPKiKXzIZ+fM68bmPSOVwUlY65UrlXchEWqmTGnU3WWD7o2DhfjzBpK6bccqQInFfg4bPS+RV5FcaqqS6nlVDnsI16RzjQt43ZLkU0el6FxsCv2aBjzurs1/rtwP1V4pZs7EjiAlZkPVDYldJ5leyhp81weNDsD6w+o9yqtt0+RIkqana+qffwStDJe3IXcaKeQNBJ1C9QyJetx36kvLDkbRbHThx3cpMzuvcjsHtV1s+HNwpzx/3kQdS/Kf0N8u45yv5XVmbGGDS84+q3T7blC23UZESRprd7ISNmxZUiv4FLeqoTyGCQ3Y8GPYt2Lc5FMql6HVon5zAeM0HtCv7VymovEqKpc645bVVN14A0EjHkKpTn5LlahbI470RVK1a0hcDeb17xKqqe6IiajuNk7xF0cfwBW9uyhTZdt3VSWtjQIAgCAIAgCAIAgCAIAgKJ4Xv00H7gfKkXBaPdeZLWR3runyhQqFViUsBecgJLp3jjR4dTh9VI2K66VyciJtdP40Xmb7LFv5bDwSY9bSPouu3GqsDV4L8KR9nLdIqcittKqpMKZWuQ1U2OS1Rscz4zuZRnt5HjT2j3KwWLUfksa7/97exGV0WGUW9WQjCLaVNskbm69LfWGhclbT5+FzN+7ruPaCTNvRxRpITK+OIYF7gHcjRuv/ciqNFCssqN5/8Af0TMz0YxVOgsaAABoAAA5BoV4RLkuQgFW8+isgoGUNXskziNy3xG8w0+29Uq0589UKqakwTy/ssdHFm4kTjialxUediGCTHDhwC2Yl6ohsuCHVoWZrGg+S0DsC+gNTJaicioOW9yqckqHX3nhJPaVRHOynqpcWJc1ENDaWg9a7IdZud0sneIujj+AK4N2UKZLtu6qS1saBAEAQBAEAQBAEAQBAEBRPC9+mg/cD5Ui4LR7rzJayO9d0+UKFQqsSlgLPkzVbFUROODSdjceR+HvuXpZ02bqGruXA466POQuTzOg23SmWF7Rurs5vrNxAVnrYc9A5m/d1K5TyZuRHFFifeFRlLEZg5DFx495aWvbumEPb1al6wSLG9HIeUjEc25S/0s4kY17dDgHDrV7iekjEcm8rzmq1VaplK9DU1NNZObVPl8ktGYOBzic/3f8lHw0SR1LpU1L77zpfPlRIz/AHI24UgcxBtmr2KF7hpuzW+scAuOunzEDn793U6KWLOSo31OduKoxZkMTihshMsCj2Wojb5LSJH8zSDd1m4KQsyBZZ28ExU5a2XNwrxXAvOUNVsdPK7WWljfWdgPf7Fa62XNwPdy9yBpI8uZqczl8wwVIaW00VpaD1rvh1mTulk7xF0cfwBXBuyhTJdt3VSWtjQIAgCAIAgCAIAgCAIAgKJ4Xv00H7gfKkXBaPdeZLWR3runyhQqFViUsBtWDBcqrcphTpmTdpiohBJ/Mb4kg9Ia+vSrpRVKTxI7fvKpWQLDKrd240OUlnGKTPaPy5Df6jzpHXpUBa1Escmdbsr+l/skaGoy25C60NWHKGO+4+s5YMXFkyQqvFdEfJOcz1TpHUferTYtRlMWJd2KdP8ApD2hFkuR6byxqcI4IAgKhljWXubGNDRnu9Y6B2e9Vi3Ki97Yk3YqTVmRXNV/HArLioElUMTisol64G2ovuStkmCPOePzZLi70W6mfz1q5WbR6PH+W0uv6K3XVOefcmpDR5bWlnyCFp8WPxpDwvOhvUPeo22qm9UiTdipI2VT3NWRd+oqs6gmEwaK0tB613w6wh3Wyd4i6OP4Arg3ZQpku27qpLWxoEAQBAEAQBAEAQBAEAQFE8L36aD9wPlSLgtHuvMlrI713T5QoNEqxKWA28S5HAnWRarqWXPAvYfFlYPKbwjlGkdi7qCrWB9+5dZx1lMk7Lt+46Sx8VRFeLpInjtH8FW3+OaPi1SsrlxPxwVCnWvY76clwvfDqdrYOB31VWrrMfAuU3Fvt1JqlrGypkrgprg9RJ23Euy6zYpWv1A3O9U6fquuiqMxM1+7f0XX9njUQ5yNWnQWlXlFvK0erIMcsoaC52AAJJ4ANK1e5GNVy6kMtarlREOaVtUZHuedLiXXcHAOxUGeVZZHSLvLXFGkbUam4i4khrQXOOAaMSTwALVjHPXJRLzdXI1L1Ljk5k3sZEs4Bk0sZpEfKTrd7laLOszM/wAkm1uTh/ZB1tdnPwZq3rxJWVFvNpmXNuM7x+W3ijju5B7V2V1W2nZhtLqPGjpFndjqTX9HPorzeXG8kkuJ0knSVTJHq5VVSztaiJch8VCMNjQ2loK74dYO62TvEXRx/AFcG7KFMl23dVJa2NAgCAIAgCAIAgCAIAgCAonhe/TQfuB8qRcFo915ktZHeu6fKFBolWZCwG3hXG4H1KxYapgzWJbstG45vjxON8kRN1/pNOp3vUtRVzoFu3cDiq6Ns6cF3KdJsi2IKpudC7O47Dg5nI5qs0M7Jm3tUrs0D4VuchBtHJiKTGI7C70Re0/4/RR9TZEMuLfxX9eh0QV8jMHYoaCqyfqmeQJBwxm/2HFQstj1DNSX9CSjr4Xa1u6kQT1MP92LkIeB9FzppcGCZTfX/h7fwS67l9D3/wC5U6BK/qx/hbJXVa4I9TGjQJ/5Q+i2tmwzZng8bOa09uC3zVdPguUvXV8IYy6aLFMlPcnUeSU78ZXCJvAPHcf4C7ILDkXGRbv2c8lqMTBiX/os9l2PDBvbfG1vdi49anaekigT8E895FTVMky/kvluNNlHlhFBeyC6WfRgb2xn0jrPIPYvCrtBkX4txU6aWz3yrlOwT9qUMyPkeXyOL3uN7nHX/pVeeZ0jspylijjaxqNamBLYMFxqehgqV6MBobS0Fd8Jk7rZO8RdHH8AVwbsoUuXbd1UlrY0CAIAgCAIAgCAIAgCAICieF79NB+4HypFwWj3XmS1kd67p8oc/oyq1IWA28BXG5ASSF5Aizxr2a4wQ2F8bg+NxY8aHMJBC6opnMW9qmj42vS5yXoWezMvp2XCpjEzeOy5jwObQ72KYhtVyYPS8iprKauLFu9iz0WWlDJpk2I8EoLfboKkWV0L993Ujn2fOzdf0NvFadO7czRu4Lns+q6ElYupUOdYnpravoZXVcY0yNA5XN+q2y28TVGOXcRKm3qSPd1EQ5M9pPYF5unjbrch6Np5XamqaG0Mv6VmELXzu1XDY23+s7G7mBXHJaUTdnE7I7LldtYFStbKmrqb2l2wxnAxxXi8cDnaT7FF1FoySYJghKQWfFFjdevM1kEKi3vO642EMa53KZM5XmZIlSV7MBobROB613w6wd3sneIujj+AK3t2UKZLtr1UlrY0CAIAgCAIAgCAIAgCAICh+F/9NB+4HypFwWh3XmS1kd67p8oc8pHKuSIWA2sD1yOQEtsi8VQB5RAR5WL1apgiSMXqigwuYvRHGDE6IcAWyOUHmwt4B2BMtQfbWDUFhXAytYtVUEiONeSuMkuNq8XKDOHLS4yfL5FlEBCqHr2YgNLXuwK7okB3qyd4h6OP4Ara3ZQpku2vVSWtjQIAgCAIAgCAIAgCAIAgKH4YP00P7gfKkXDaHdeZLWR3runyhzWneq89CwE6KdeDmAksqF5qwGQVC1yAeOmTIBidIFsjTBic4LdEB8Fy2uMHl6XA9Dli4GVrwtVQyZWyhaK0GQVCxkGQalYzYMb6hbIwEaaderWA1lW/ArqjTEH6AsneIejj+AK1N2UKZLtr1UlrY0CAIAgCAIAgCAIAgCAICneE6yp6mnibTRmVzZg9zWloubsbxfiRrI7Vy1kbpGXN4kjZkzIpHK9bsPlDnjckLTH9K/vRfcopaGVdxM6fT+P3+jIMlLT81f3ovuWugS8DOn0/j9/o+xktafmr+9F9yx2fLwGn0/j9/o92sWn5q/vRfcsdnS8DGn0/j9/obWLT81f3ovuTs6XgNPp/H7/Q2sWn5q/vRfcnZ0vAafT+P3+jzavaXmr+2L7k7Pl4DT6fx+/0ebVrS81f3ovuWez5eA06n8fv9DataXmr+9F9ydny8Bp1P4/f6G1a0vNX96L7k7Pl4DT6fx+/0fW1e0/NX9sX3LHZ03AafT+P3+htYtPzV/ei+5OzpuA0+n8fv9Hu1i0/NX96L7k7Om4DT6fx+/0ebWLT81f3ovuTs6XgNPp/H7/R4cl7T81f3ovuWez5eBnT6fx+/wBHw7JS0/NX96L7llKCXgNPp/H7/RhkyPtM/wBK/vRfct0opU3DT6fx+/0dts2Mthja4XOEbGuHAQ0AhTrdSFXkW9yqnEkrJoEAQBAEAQBAEAQBAEAQBAEAQBAEAQBAEAQBAEAQBAEAQBAEAQBAEAQBAEAQBAf/2Q==">
            <a:hlinkClick r:id="rId3"/>
          </p:cNvPr>
          <p:cNvSpPr>
            <a:spLocks noChangeAspect="1" noChangeArrowheads="1"/>
          </p:cNvSpPr>
          <p:nvPr/>
        </p:nvSpPr>
        <p:spPr bwMode="auto">
          <a:xfrm>
            <a:off x="117475" y="-914400"/>
            <a:ext cx="2895600" cy="1905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data:image/jpeg;base64,/9j/4AAQSkZJRgABAQAAAQABAAD/2wCEAAkGBxASEhQUDxIVEBAUFRQPDw8PFRAQFw8QFBQXGBQRFBQYHCggGBolGxQUITEhJSkrLi4uFx8zODMsNygtLisBCgoKDg0OGhAQGy0kHyYsLywsLCwvLCwsLzU0LywsLCwsLCwsLCwsLCwsLCwsLCwsLCwsLCwsLCwsLCwsLCwsLP/AABEIAKAA8wMBEQACEQEDEQH/xAAcAAEAAgMBAQEAAAAAAAAAAAAABAYDBQcBAgj/xABEEAABAwEDBAwMBQQDAQAAAAABAAIDBAURIQYSMUETFjIzUVJhcXOBkZIHIkJUYnKhsbKz0dIUIzR0wURTguGio/AV/8QAGwEBAAIDAQEAAAAAAAAAAAAAAAUGAQIEAwf/xAAzEQABAwEDCQgCAwEBAAAAAAAAAQIDBAURIRITFDEyQVFhcRUzUoGRscHRIqEj4fDxQv/aAAwDAQACEQMRAD8A7igCAIAgCAIAgCAIAgCAIAgCAIAgCAIAgCAIAgCAIAgCAIAgCAIAgCAIAgCAIAgK/lnastNEx0JAc6TMOcM7DNcfeAuWqldG1FbxOukhbK5UdwKk3LKu4zO4FwadLyO/QYufqfYyvruMzuBY0+XkNBh5nu22u4zO4FjtCXkNCh5+p7tsruMzuBO0JOQ0KHn6jbXXcZncCx2hJy9BoUPBfU92113GZ3AnaMnIxoUPMba67jM7gTtCXkNCi5jbXXcZncCdoS8hoUXMba67jM7gTtCXkNCi5jbXXcZncCdoS8hoUXMba67jM7gTtCXkNCi5jbXXcZncCdoychoUPMba67jM7gTtGTkZ0KHmebbK7jM7gTtCXl6DQoefqeHK2u4zO4FntCXkNCh5+p8nK+u4zO4FnT5eQ0GHmfD8s64eUzuBZ06XkNBi5nSKOQujY46XMa485AJUw1b0RSHelzlQzLJqEAQBAEAQBAEAQBAEAQFR8JO8RdMPlvXDX7CdfhSQs7vF6fKFHhYoVyksS44V4q4wZ2wLzV5gyCnWMsH1+HWMsD8OsZYH4dMsHv4dMsD8OmWB+HTLA/Dplg8/Dplgfh1nLB8mnTLB8OgWyPBHkiXojjJAqW4Fe7VNkOw2bvMXRs+EKys2UK3Jtr1JK2NAgCAIAgCAIAgCAIAgCAqPhJ3iLph8t64a/YTr8KSFnd4vT5QplMFBPUl1NlCxczlNSUxi8lcDKI1reYPQxYvB7mLF4Gas3g8uCxeBeOFLwe3BLwMxZvAzFi8DMS8HyY1m8GJ7FuimSJOxezVMmqrBgV1MUyh1yzd5i6NnwhWdmyhW5NtepJWxoEAQBAEAQBAEAQBAEAQFR8JO8RdMPlvXDX7CdfhSRs3vF6fKFOpAoF5Lm0hC5XKYJjAvFTB9rUC/EAC8nAAYknkC2a1XLcmswqoiXqbOlsOV+LyIhwHxndmpS0FjyvxeuSnqpwyVzG4NS82cFgwt3Wc8+kf4Ck4rKp2a0v6nG+skdyJkdnwjRGzugrsbSwt1NT0PBZpF1uU+zSR/22d1v0W2Zj8KeiGM4/ipgksqA6Y2jlb4vuXk6igdrYhulTKmpykGoydYd7eWHgd44+q4JbGid3aqn7Q6WV702kv/AEaisoJYsXtvbx24jr4FEVFnzQ4uS9OKHdFUxyYIuPAjBy4jpCA+HhZQEOoC9mmTTV2grsjNkOt2bvMXRs+EK0M2UKzJtr1JK2NAgCAIAgCAIAgCAIAgCAqHhK3iLph8t64a/YTr8KSNm94vT5QqFIoCQmDawrlcYJTV5KYJNBRPmdczBo3TzoH1PIuuko31Drm4JvU8J6hsSY6+BaaCzo4R4gx1vOJPWrPT0scCXMTHjvISWd8q3uItdb0Ud4b+a/gZoB5XLmqbVhhwT8l4J8qe0VHJJiuCGlqLeqH7ktjHA0XntKhZbZnfs3J+zuZQxprxIMlTM7TK8/5Ee5cLqyd2t6+v0dKQRp/5QxbJINEjxzPf9VolTKmpy+qm+aZ4U9DJHaVQzczP5nHO96947RqWanr54+5o6lhdrabKlyqkbhNGHjW6PxSP8Tge0KShtxyYSt9Po5JLNRdhfUsNBaUUwvjcCdbdDm84U7BVRTpfGt/uRssD41/JCBadhtde6G5j9Oboa76FcNZZbJfyjwX9KdNPWuZg/FCuuvBIcLnDAg6iq29jmLkuS5SYa5HJeh45aobESoXs0Gmr9BXZGZQ61Zu8xdGz4QrQzZQrMm2vUkrY0CAIAgCAIAgCAIAgCAICoeEreIumHy3rhr9hOvwpI2b3i9PlCoUigZCZNrCuRxgn2fSOmeGtwGl7tOa1e1JSuqJMlME3rwPComSJt5cY2RwsuFzGNF5J9pPKrW1scEdyYNQgFc6V964qpV7Wtl0t4adjh16i8cLjqHIqzXWo+dciPBv7X/cCVp6RsaZTtZGsWifUEFjc2n/vOwz+jb5Q5cBzrFLZEkzcpy5KGZq1rFuRLz2ppyxzmnUbucaio2eFYZHRruOiORHtRyGEtXkel58OahlFMUhABJwAxJ5AiJetxtebHI2yhUU7pKi++R7nQ3YFkQwAv13m848itFNZUL4fzTFd5EzVsjX/AIqfFqWHLTnZI3EtbiHswcznHB7FHVNnTUa5yNb0TemtOp2Q1cc6ZD0xXcbbJ/KHZSI5rmy+S4YCT6OUrZ9ppP8AhJg73/s4auiWL8mavYm23ZYlGczCUDD0xxT/AAvevoknbem0n75HlS1KxOuXUVS/qOgg4XHgVVVFRblJ1FvxQizr1YZNNX6CuyMydbs3eYujZ8IVoZsoViTbXqSVsaBAEAQBAEAQBAEAQBAEBUPCVvEXTD5b1w1+wnX4UkbN7xenyhT6RQMhMm0jdguVwLxYdDsUYvHju8Z/PqHUrTQ02Ziu3riv+5Feqps7JfuTUaTKG0NkfsbT+Ww+N6b/AKD3qDtetzj8yxcE181/o7qKDJblrrU19g2e2rleJd5gIBh1yvN9xd6GGjWvSyaNj/5HYmlZOqfihfGi4XDDUANSspFmkyhpdEg9V38FVy3KbZmTovx9EjQy62KaMtVeJJFMTghsa21w5zWxs3czmwt/yIvXVSRq+VEPOZ+SxTpFDStijZG3csaGDmA0q8NajUREK+q3reZ3LKmDn+U8EbJyIvFuAcbvJfp8Xg1FU602xxVN0WG/ovIsVE574fzx+iz5M2ts8dz99Zc1/pDU/rx6wVYbOrNIix2k1/ZE1tNmX4al1fRrcpqPMeJG7l+DuR419Y9yjrWpsl6SJqXX1Oyz5spuQu4r86i2kkaav0FdkZk65Zu8xdGz4QrQzZQq8m2vUkrY0CAIAgCAIAgCAIAgCAICmeFCUNghztBnA/63rhr+7Tr8KSdltVZHXcPlCpUbgRhiOFQLyYN/YlPsk0bTovznczcfos0cWcnai9fQ5qt+REqlzteq2KF7hpuub6xwCsNZNmYXP5EFBHlyI0pUTcFRSwmWy6jYKtj9DJvyZOR3kE9ambJqc3Jkrvw/3n7nBWRZTb0L6FayIMdTAHtLTrF3+14zwpNG6Nd5ux+Q5HIU+VhBIOkG484VDexWOVrtaYKTrXIqXoYHrU9EPcnKXZawvO4p24dI/wD1f2KfsWC92WpH10mFxe1ZSLMdRKGNc52hoLjzBaSSJGxXu1Il5sxqucjU1qczq5i9znu0uJcevUqDLIsj1eutVvLVGxGNRqbiRk/WbFUMPkvIifzOIAPbcu6y51inTguCnhWxZyFeWKF4tymz4HjWBnt524q01secgcnmQNM/IlapQZTgqm0sZp7QcACTgMV2RmUOu2ZvMXRs+EK0M2UKvJtr1JK2NAgCAIAgCAIAgCAIAgCAonhd/TQfuB8qRcFo915ktZHeu6fKFFs6QjQblWXuVNRPKiKXzIZ+fM68bmPSOVwUlY65UrlXchEWqmTGnU3WWD7o2DhfjzBpK6bccqQInFfg4bPS+RV5FcaqqS6nlVDnsI16RzjQt43ZLkU0el6FxsCv2aBjzurs1/rtwP1V4pZs7EjiAlZkPVDYldJ5leyhp81weNDsD6w+o9yqtt0+RIkqana+qffwStDJe3IXcaKeQNBJ1C9QyJetx36kvLDkbRbHThx3cpMzuvcjsHtV1s+HNwpzx/3kQdS/Kf0N8u45yv5XVmbGGDS84+q3T7blC23UZESRprd7ISNmxZUiv4FLeqoTyGCQ3Y8GPYt2Lc5FMql6HVon5zAeM0HtCv7VymovEqKpc645bVVN14A0EjHkKpTn5LlahbI470RVK1a0hcDeb17xKqqe6IiajuNk7xF0cfwBW9uyhTZdt3VSWtjQIAgCAIAgCAIAgCAIAgKJ4Xv00H7gfKkXBaPdeZLWR3runyhQqFViUsBecgJLp3jjR4dTh9VI2K66VyciJtdP40Xmb7LFv5bDwSY9bSPouu3GqsDV4L8KR9nLdIqcittKqpMKZWuQ1U2OS1Rscz4zuZRnt5HjT2j3KwWLUfksa7/97exGV0WGUW9WQjCLaVNskbm69LfWGhclbT5+FzN+7ruPaCTNvRxRpITK+OIYF7gHcjRuv/ciqNFCssqN5/8Af0TMz0YxVOgsaAABoAAA5BoV4RLkuQgFW8+isgoGUNXskziNy3xG8w0+29Uq0589UKqakwTy/ssdHFm4kTjialxUediGCTHDhwC2Yl6ohsuCHVoWZrGg+S0DsC+gNTJaicioOW9yqckqHX3nhJPaVRHOynqpcWJc1ENDaWg9a7IdZud0sneIujj+AK4N2UKZLtu6qS1saBAEAQBAEAQBAEAQBAEBRPC9+mg/cD5Ui4LR7rzJayO9d0+UKFQqsSlgLPkzVbFUROODSdjceR+HvuXpZ02bqGruXA466POQuTzOg23SmWF7Rurs5vrNxAVnrYc9A5m/d1K5TyZuRHFFifeFRlLEZg5DFx495aWvbumEPb1al6wSLG9HIeUjEc25S/0s4kY17dDgHDrV7iekjEcm8rzmq1VaplK9DU1NNZObVPl8ktGYOBzic/3f8lHw0SR1LpU1L77zpfPlRIz/AHI24UgcxBtmr2KF7hpuzW+scAuOunzEDn793U6KWLOSo31OduKoxZkMTihshMsCj2Wojb5LSJH8zSDd1m4KQsyBZZ28ExU5a2XNwrxXAvOUNVsdPK7WWljfWdgPf7Fa62XNwPdy9yBpI8uZqczl8wwVIaW00VpaD1rvh1mTulk7xF0cfwBXBuyhTJdt3VSWtjQIAgCAIAgCAIAgCAIAgKJ4Xv00H7gfKkXBaPdeZLWR3runyhQqFViUsBtWDBcqrcphTpmTdpiohBJ/Mb4kg9Ia+vSrpRVKTxI7fvKpWQLDKrd240OUlnGKTPaPy5Df6jzpHXpUBa1Escmdbsr+l/skaGoy25C60NWHKGO+4+s5YMXFkyQqvFdEfJOcz1TpHUferTYtRlMWJd2KdP8ApD2hFkuR6byxqcI4IAgKhljWXubGNDRnu9Y6B2e9Vi3Ki97Yk3YqTVmRXNV/HArLioElUMTisol64G2ovuStkmCPOePzZLi70W6mfz1q5WbR6PH+W0uv6K3XVOefcmpDR5bWlnyCFp8WPxpDwvOhvUPeo22qm9UiTdipI2VT3NWRd+oqs6gmEwaK0tB613w6wh3Wyd4i6OP4Arg3ZQpku27qpLWxoEAQBAEAQBAEAQBAEAQFE8L36aD9wPlSLgtHuvMlrI713T5QoNEqxKWA28S5HAnWRarqWXPAvYfFlYPKbwjlGkdi7qCrWB9+5dZx1lMk7Lt+46Sx8VRFeLpInjtH8FW3+OaPi1SsrlxPxwVCnWvY76clwvfDqdrYOB31VWrrMfAuU3Fvt1JqlrGypkrgprg9RJ23Euy6zYpWv1A3O9U6fquuiqMxM1+7f0XX9njUQ5yNWnQWlXlFvK0erIMcsoaC52AAJJ4ANK1e5GNVy6kMtarlREOaVtUZHuedLiXXcHAOxUGeVZZHSLvLXFGkbUam4i4khrQXOOAaMSTwALVjHPXJRLzdXI1L1Ljk5k3sZEs4Bk0sZpEfKTrd7laLOszM/wAkm1uTh/ZB1tdnPwZq3rxJWVFvNpmXNuM7x+W3ijju5B7V2V1W2nZhtLqPGjpFndjqTX9HPorzeXG8kkuJ0knSVTJHq5VVSztaiJch8VCMNjQ2loK74dYO62TvEXRx/AFcG7KFMl23dVJa2NAgCAIAgCAIAgCAIAgCAonhe/TQfuB8qRcFo915ktZHeu6fKFBolWZCwG3hXG4H1KxYapgzWJbstG45vjxON8kRN1/pNOp3vUtRVzoFu3cDiq6Ns6cF3KdJsi2IKpudC7O47Dg5nI5qs0M7Jm3tUrs0D4VuchBtHJiKTGI7C70Re0/4/RR9TZEMuLfxX9eh0QV8jMHYoaCqyfqmeQJBwxm/2HFQstj1DNSX9CSjr4Xa1u6kQT1MP92LkIeB9FzppcGCZTfX/h7fwS67l9D3/wC5U6BK/qx/hbJXVa4I9TGjQJ/5Q+i2tmwzZng8bOa09uC3zVdPguUvXV8IYy6aLFMlPcnUeSU78ZXCJvAPHcf4C7ILDkXGRbv2c8lqMTBiX/os9l2PDBvbfG1vdi49anaekigT8E895FTVMky/kvluNNlHlhFBeyC6WfRgb2xn0jrPIPYvCrtBkX4txU6aWz3yrlOwT9qUMyPkeXyOL3uN7nHX/pVeeZ0jspylijjaxqNamBLYMFxqehgqV6MBobS0Fd8Jk7rZO8RdHH8AVwbsoUuXbd1UlrY0CAIAgCAIAgCAIAgCAICieF79NB+4HypFwWj3XmS1kd67p8oc/oyq1IWA28BXG5ASSF5Aizxr2a4wQ2F8bg+NxY8aHMJBC6opnMW9qmj42vS5yXoWezMvp2XCpjEzeOy5jwObQ72KYhtVyYPS8iprKauLFu9iz0WWlDJpk2I8EoLfboKkWV0L993Ujn2fOzdf0NvFadO7czRu4Lns+q6ElYupUOdYnpravoZXVcY0yNA5XN+q2y28TVGOXcRKm3qSPd1EQ5M9pPYF5unjbrch6Np5XamqaG0Mv6VmELXzu1XDY23+s7G7mBXHJaUTdnE7I7LldtYFStbKmrqb2l2wxnAxxXi8cDnaT7FF1FoySYJghKQWfFFjdevM1kEKi3vO642EMa53KZM5XmZIlSV7MBobROB613w6wd3sneIujj+AK3t2UKZLtr1UlrY0CAIAgCAIAgCAIAgCAICh+F/9NB+4HypFwWh3XmS1kd67p8oc8pHKuSIWA2sD1yOQEtsi8VQB5RAR5WL1apgiSMXqigwuYvRHGDE6IcAWyOUHmwt4B2BMtQfbWDUFhXAytYtVUEiONeSuMkuNq8XKDOHLS4yfL5FlEBCqHr2YgNLXuwK7okB3qyd4h6OP4Ara3ZQpku2vVSWtjQIAgCAIAgCAIAgCAIAgKH4YP00P7gfKkXDaHdeZLWR3runyhzWneq89CwE6KdeDmAksqF5qwGQVC1yAeOmTIBidIFsjTBic4LdEB8Fy2uMHl6XA9Dli4GVrwtVQyZWyhaK0GQVCxkGQalYzYMb6hbIwEaaderWA1lW/ArqjTEH6AsneIejj+AK1N2UKZLtr1UlrY0CAIAgCAIAgCAIAgCAICneE6yp6mnibTRmVzZg9zWloubsbxfiRrI7Vy1kbpGXN4kjZkzIpHK9bsPlDnjckLTH9K/vRfcopaGVdxM6fT+P3+jIMlLT81f3ovuWugS8DOn0/j9/o+xktafmr+9F9yx2fLwGn0/j9/o92sWn5q/vRfcsdnS8DGn0/j9/obWLT81f3ovuTs6XgNPp/H7/Q2sWn5q/vRfcnZ0vAafT+P3+jzavaXmr+2L7k7Pl4DT6fx+/0ebVrS81f3ovuWez5eA06n8fv9DataXmr+9F9ydny8Bp1P4/f6G1a0vNX96L7k7Pl4DT6fx+/0fW1e0/NX9sX3LHZ03AafT+P3+htYtPzV/ei+5OzpuA0+n8fv9Hu1i0/NX96L7k7Om4DT6fx+/0ebWLT81f3ovuTs6XgNPp/H7/R4cl7T81f3ovuWez5eBnT6fx+/wBHw7JS0/NX96L7llKCXgNPp/H7/RhkyPtM/wBK/vRfct0opU3DT6fx+/0dts2Mthja4XOEbGuHAQ0AhTrdSFXkW9yqnEkrJoEAQBAEAQBAEAQBAEAQBAEAQBAEAQBAEAQBAEAQBAEAQBAEAQBAEAQBAEAQBAf/2Q==">
            <a:hlinkClick r:id="rId3"/>
          </p:cNvPr>
          <p:cNvSpPr>
            <a:spLocks noChangeAspect="1" noChangeArrowheads="1"/>
          </p:cNvSpPr>
          <p:nvPr/>
        </p:nvSpPr>
        <p:spPr bwMode="auto">
          <a:xfrm>
            <a:off x="269875" y="-762000"/>
            <a:ext cx="2895600" cy="1905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6" descr="data:image/jpeg;base64,/9j/4AAQSkZJRgABAQAAAQABAAD/2wCEAAkGBxASEhQUDxIVEBAUFRQPDw8PFRAQFw8QFBQXGBQRFBQYHCggGBolGxQUITEhJSkrLi4uFx8zODMsNygtLisBCgoKDg0OGhAQGy0kHyYsLywsLCwvLCwsLzU0LywsLCwsLCwsLCwsLCwsLCwsLCwsLCwsLCwsLCwsLCwsLCwsLP/AABEIAKAA8wMBEQACEQEDEQH/xAAcAAEAAgMBAQEAAAAAAAAAAAAABAYDBQcBAgj/xABEEAABAwEDBAwMBQQDAQAAAAABAAIDBAURIQYSMUETFjIzUVJhcXOBkZIHIkJUYnKhsbKz0dIUIzR0wURTguGio/AV/8QAGwEBAAIDAQEAAAAAAAAAAAAAAAUGAQIEAwf/xAAzEQABAwEDCQgCAwEBAAAAAAAAAQIDBAURIRITFDEyQVFhcRUzUoGRscHRIqEj4fDxQv/aAAwDAQACEQMRAD8A7igCAIAgCAIAgCAIAgCAIAgCAIAgCAIAgCAIAgCAIAgCAIAgCAIAgCAIAgCAIAgK/lnastNEx0JAc6TMOcM7DNcfeAuWqldG1FbxOukhbK5UdwKk3LKu4zO4FwadLyO/QYufqfYyvruMzuBY0+XkNBh5nu22u4zO4FjtCXkNCh5+p7tsruMzuBO0JOQ0KHn6jbXXcZncCx2hJy9BoUPBfU92113GZ3AnaMnIxoUPMba67jM7gTtCXkNCi5jbXXcZncCdoS8hoUXMba67jM7gTtCXkNCi5jbXXcZncCdoS8hoUXMba67jM7gTtCXkNCi5jbXXcZncCdoychoUPMba67jM7gTtGTkZ0KHmebbK7jM7gTtCXl6DQoefqeHK2u4zO4FntCXkNCh5+p8nK+u4zO4FnT5eQ0GHmfD8s64eUzuBZ06XkNBi5nSKOQujY46XMa485AJUw1b0RSHelzlQzLJqEAQBAEAQBAEAQBAEAQFR8JO8RdMPlvXDX7CdfhSQs7vF6fKFHhYoVyksS44V4q4wZ2wLzV5gyCnWMsH1+HWMsD8OsZYH4dMsHv4dMsD8OmWB+HTLA/Dplg8/Dplgfh1nLB8mnTLB8OgWyPBHkiXojjJAqW4Fe7VNkOw2bvMXRs+EKys2UK3Jtr1JK2NAgCAIAgCAIAgCAIAgCAqPhJ3iLph8t64a/YTr8KSFnd4vT5QplMFBPUl1NlCxczlNSUxi8lcDKI1reYPQxYvB7mLF4Gas3g8uCxeBeOFLwe3BLwMxZvAzFi8DMS8HyY1m8GJ7FuimSJOxezVMmqrBgV1MUyh1yzd5i6NnwhWdmyhW5NtepJWxoEAQBAEAQBAEAQBAEAQFR8JO8RdMPlvXDX7CdfhSRs3vF6fKFOpAoF5Lm0hC5XKYJjAvFTB9rUC/EAC8nAAYknkC2a1XLcmswqoiXqbOlsOV+LyIhwHxndmpS0FjyvxeuSnqpwyVzG4NS82cFgwt3Wc8+kf4Ck4rKp2a0v6nG+skdyJkdnwjRGzugrsbSwt1NT0PBZpF1uU+zSR/22d1v0W2Zj8KeiGM4/ipgksqA6Y2jlb4vuXk6igdrYhulTKmpykGoydYd7eWHgd44+q4JbGid3aqn7Q6WV702kv/AEaisoJYsXtvbx24jr4FEVFnzQ4uS9OKHdFUxyYIuPAjBy4jpCA+HhZQEOoC9mmTTV2grsjNkOt2bvMXRs+EK0M2UKzJtr1JK2NAgCAIAgCAIAgCAIAgCAqHhK3iLph8t64a/YTr8KSNm94vT5QqFIoCQmDawrlcYJTV5KYJNBRPmdczBo3TzoH1PIuuko31Drm4JvU8J6hsSY6+BaaCzo4R4gx1vOJPWrPT0scCXMTHjvISWd8q3uItdb0Ud4b+a/gZoB5XLmqbVhhwT8l4J8qe0VHJJiuCGlqLeqH7ktjHA0XntKhZbZnfs3J+zuZQxprxIMlTM7TK8/5Ee5cLqyd2t6+v0dKQRp/5QxbJINEjxzPf9VolTKmpy+qm+aZ4U9DJHaVQzczP5nHO96947RqWanr54+5o6lhdrabKlyqkbhNGHjW6PxSP8Tge0KShtxyYSt9Po5JLNRdhfUsNBaUUwvjcCdbdDm84U7BVRTpfGt/uRssD41/JCBadhtde6G5j9Oboa76FcNZZbJfyjwX9KdNPWuZg/FCuuvBIcLnDAg6iq29jmLkuS5SYa5HJeh45aobESoXs0Gmr9BXZGZQ61Zu8xdGz4QrQzZQrMm2vUkrY0CAIAgCAIAgCAIAgCAICoeEreIumHy3rhr9hOvwpI2b3i9PlCoUigZCZNrCuRxgn2fSOmeGtwGl7tOa1e1JSuqJMlME3rwPComSJt5cY2RwsuFzGNF5J9pPKrW1scEdyYNQgFc6V964qpV7Wtl0t4adjh16i8cLjqHIqzXWo+dciPBv7X/cCVp6RsaZTtZGsWifUEFjc2n/vOwz+jb5Q5cBzrFLZEkzcpy5KGZq1rFuRLz2ppyxzmnUbucaio2eFYZHRruOiORHtRyGEtXkel58OahlFMUhABJwAxJ5AiJetxtebHI2yhUU7pKi++R7nQ3YFkQwAv13m848itFNZUL4fzTFd5EzVsjX/AIqfFqWHLTnZI3EtbiHswcznHB7FHVNnTUa5yNb0TemtOp2Q1cc6ZD0xXcbbJ/KHZSI5rmy+S4YCT6OUrZ9ppP8AhJg73/s4auiWL8mavYm23ZYlGczCUDD0xxT/AAvevoknbem0n75HlS1KxOuXUVS/qOgg4XHgVVVFRblJ1FvxQizr1YZNNX6CuyMydbs3eYujZ8IVoZsoViTbXqSVsaBAEAQBAEAQBAEAQBAEBUPCVvEXTD5b1w1+wnX4UkbN7xenyhT6RQMhMm0jdguVwLxYdDsUYvHju8Z/PqHUrTQ02Ziu3riv+5Feqps7JfuTUaTKG0NkfsbT+Ww+N6b/AKD3qDtetzj8yxcE181/o7qKDJblrrU19g2e2rleJd5gIBh1yvN9xd6GGjWvSyaNj/5HYmlZOqfihfGi4XDDUANSspFmkyhpdEg9V38FVy3KbZmTovx9EjQy62KaMtVeJJFMTghsa21w5zWxs3czmwt/yIvXVSRq+VEPOZ+SxTpFDStijZG3csaGDmA0q8NajUREK+q3reZ3LKmDn+U8EbJyIvFuAcbvJfp8Xg1FU602xxVN0WG/ovIsVE574fzx+iz5M2ts8dz99Zc1/pDU/rx6wVYbOrNIix2k1/ZE1tNmX4al1fRrcpqPMeJG7l+DuR419Y9yjrWpsl6SJqXX1Oyz5spuQu4r86i2kkaav0FdkZk65Zu8xdGz4QrQzZQq8m2vUkrY0CAIAgCAIAgCAIAgCAICmeFCUNghztBnA/63rhr+7Tr8KSdltVZHXcPlCpUbgRhiOFQLyYN/YlPsk0bTovznczcfos0cWcnai9fQ5qt+REqlzteq2KF7hpuub6xwCsNZNmYXP5EFBHlyI0pUTcFRSwmWy6jYKtj9DJvyZOR3kE9ambJqc3Jkrvw/3n7nBWRZTb0L6FayIMdTAHtLTrF3+14zwpNG6Nd5ux+Q5HIU+VhBIOkG484VDexWOVrtaYKTrXIqXoYHrU9EPcnKXZawvO4p24dI/wD1f2KfsWC92WpH10mFxe1ZSLMdRKGNc52hoLjzBaSSJGxXu1Il5sxqucjU1qczq5i9znu0uJcevUqDLIsj1eutVvLVGxGNRqbiRk/WbFUMPkvIifzOIAPbcu6y51inTguCnhWxZyFeWKF4tymz4HjWBnt524q01secgcnmQNM/IlapQZTgqm0sZp7QcACTgMV2RmUOu2ZvMXRs+EK0M2UKvJtr1JK2NAgCAIAgCAIAgCAIAgCAonhd/TQfuB8qRcFo915ktZHeu6fKFFs6QjQblWXuVNRPKiKXzIZ+fM68bmPSOVwUlY65UrlXchEWqmTGnU3WWD7o2DhfjzBpK6bccqQInFfg4bPS+RV5FcaqqS6nlVDnsI16RzjQt43ZLkU0el6FxsCv2aBjzurs1/rtwP1V4pZs7EjiAlZkPVDYldJ5leyhp81weNDsD6w+o9yqtt0+RIkqana+qffwStDJe3IXcaKeQNBJ1C9QyJetx36kvLDkbRbHThx3cpMzuvcjsHtV1s+HNwpzx/3kQdS/Kf0N8u45yv5XVmbGGDS84+q3T7blC23UZESRprd7ISNmxZUiv4FLeqoTyGCQ3Y8GPYt2Lc5FMql6HVon5zAeM0HtCv7VymovEqKpc645bVVN14A0EjHkKpTn5LlahbI470RVK1a0hcDeb17xKqqe6IiajuNk7xF0cfwBW9uyhTZdt3VSWtjQIAgCAIAgCAIAgCAIAgKJ4Xv00H7gfKkXBaPdeZLWR3runyhQqFViUsBecgJLp3jjR4dTh9VI2K66VyciJtdP40Xmb7LFv5bDwSY9bSPouu3GqsDV4L8KR9nLdIqcittKqpMKZWuQ1U2OS1Rscz4zuZRnt5HjT2j3KwWLUfksa7/97exGV0WGUW9WQjCLaVNskbm69LfWGhclbT5+FzN+7ruPaCTNvRxRpITK+OIYF7gHcjRuv/ciqNFCssqN5/8Af0TMz0YxVOgsaAABoAAA5BoV4RLkuQgFW8+isgoGUNXskziNy3xG8w0+29Uq0589UKqakwTy/ssdHFm4kTjialxUediGCTHDhwC2Yl6ohsuCHVoWZrGg+S0DsC+gNTJaicioOW9yqckqHX3nhJPaVRHOynqpcWJc1ENDaWg9a7IdZud0sneIujj+AK4N2UKZLtu6qS1saBAEAQBAEAQBAEAQBAEBRPC9+mg/cD5Ui4LR7rzJayO9d0+UKFQqsSlgLPkzVbFUROODSdjceR+HvuXpZ02bqGruXA466POQuTzOg23SmWF7Rurs5vrNxAVnrYc9A5m/d1K5TyZuRHFFifeFRlLEZg5DFx495aWvbumEPb1al6wSLG9HIeUjEc25S/0s4kY17dDgHDrV7iekjEcm8rzmq1VaplK9DU1NNZObVPl8ktGYOBzic/3f8lHw0SR1LpU1L77zpfPlRIz/AHI24UgcxBtmr2KF7hpuzW+scAuOunzEDn793U6KWLOSo31OduKoxZkMTihshMsCj2Wojb5LSJH8zSDd1m4KQsyBZZ28ExU5a2XNwrxXAvOUNVsdPK7WWljfWdgPf7Fa62XNwPdy9yBpI8uZqczl8wwVIaW00VpaD1rvh1mTulk7xF0cfwBXBuyhTJdt3VSWtjQIAgCAIAgCAIAgCAIAgKJ4Xv00H7gfKkXBaPdeZLWR3runyhQqFViUsBtWDBcqrcphTpmTdpiohBJ/Mb4kg9Ia+vSrpRVKTxI7fvKpWQLDKrd240OUlnGKTPaPy5Df6jzpHXpUBa1Escmdbsr+l/skaGoy25C60NWHKGO+4+s5YMXFkyQqvFdEfJOcz1TpHUferTYtRlMWJd2KdP8ApD2hFkuR6byxqcI4IAgKhljWXubGNDRnu9Y6B2e9Vi3Ki97Yk3YqTVmRXNV/HArLioElUMTisol64G2ovuStkmCPOePzZLi70W6mfz1q5WbR6PH+W0uv6K3XVOefcmpDR5bWlnyCFp8WPxpDwvOhvUPeo22qm9UiTdipI2VT3NWRd+oqs6gmEwaK0tB613w6wh3Wyd4i6OP4Arg3ZQpku27qpLWxoEAQBAEAQBAEAQBAEAQFE8L36aD9wPlSLgtHuvMlrI713T5QoNEqxKWA28S5HAnWRarqWXPAvYfFlYPKbwjlGkdi7qCrWB9+5dZx1lMk7Lt+46Sx8VRFeLpInjtH8FW3+OaPi1SsrlxPxwVCnWvY76clwvfDqdrYOB31VWrrMfAuU3Fvt1JqlrGypkrgprg9RJ23Euy6zYpWv1A3O9U6fquuiqMxM1+7f0XX9njUQ5yNWnQWlXlFvK0erIMcsoaC52AAJJ4ANK1e5GNVy6kMtarlREOaVtUZHuedLiXXcHAOxUGeVZZHSLvLXFGkbUam4i4khrQXOOAaMSTwALVjHPXJRLzdXI1L1Ljk5k3sZEs4Bk0sZpEfKTrd7laLOszM/wAkm1uTh/ZB1tdnPwZq3rxJWVFvNpmXNuM7x+W3ijju5B7V2V1W2nZhtLqPGjpFndjqTX9HPorzeXG8kkuJ0knSVTJHq5VVSztaiJch8VCMNjQ2loK74dYO62TvEXRx/AFcG7KFMl23dVJa2NAgCAIAgCAIAgCAIAgCAonhe/TQfuB8qRcFo915ktZHeu6fKFBolWZCwG3hXG4H1KxYapgzWJbstG45vjxON8kRN1/pNOp3vUtRVzoFu3cDiq6Ns6cF3KdJsi2IKpudC7O47Dg5nI5qs0M7Jm3tUrs0D4VuchBtHJiKTGI7C70Re0/4/RR9TZEMuLfxX9eh0QV8jMHYoaCqyfqmeQJBwxm/2HFQstj1DNSX9CSjr4Xa1u6kQT1MP92LkIeB9FzppcGCZTfX/h7fwS67l9D3/wC5U6BK/qx/hbJXVa4I9TGjQJ/5Q+i2tmwzZng8bOa09uC3zVdPguUvXV8IYy6aLFMlPcnUeSU78ZXCJvAPHcf4C7ILDkXGRbv2c8lqMTBiX/os9l2PDBvbfG1vdi49anaekigT8E895FTVMky/kvluNNlHlhFBeyC6WfRgb2xn0jrPIPYvCrtBkX4txU6aWz3yrlOwT9qUMyPkeXyOL3uN7nHX/pVeeZ0jspylijjaxqNamBLYMFxqehgqV6MBobS0Fd8Jk7rZO8RdHH8AVwbsoUuXbd1UlrY0CAIAgCAIAgCAIAgCAICieF79NB+4HypFwWj3XmS1kd67p8oc/oyq1IWA28BXG5ASSF5Aizxr2a4wQ2F8bg+NxY8aHMJBC6opnMW9qmj42vS5yXoWezMvp2XCpjEzeOy5jwObQ72KYhtVyYPS8iprKauLFu9iz0WWlDJpk2I8EoLfboKkWV0L993Ujn2fOzdf0NvFadO7czRu4Lns+q6ElYupUOdYnpravoZXVcY0yNA5XN+q2y28TVGOXcRKm3qSPd1EQ5M9pPYF5unjbrch6Np5XamqaG0Mv6VmELXzu1XDY23+s7G7mBXHJaUTdnE7I7LldtYFStbKmrqb2l2wxnAxxXi8cDnaT7FF1FoySYJghKQWfFFjdevM1kEKi3vO642EMa53KZM5XmZIlSV7MBobROB613w6wd3sneIujj+AK3t2UKZLtr1UlrY0CAIAgCAIAgCAIAgCAICh+F/9NB+4HypFwWh3XmS1kd67p8oc8pHKuSIWA2sD1yOQEtsi8VQB5RAR5WL1apgiSMXqigwuYvRHGDE6IcAWyOUHmwt4B2BMtQfbWDUFhXAytYtVUEiONeSuMkuNq8XKDOHLS4yfL5FlEBCqHr2YgNLXuwK7okB3qyd4h6OP4Ara3ZQpku2vVSWtjQIAgCAIAgCAIAgCAIAgKH4YP00P7gfKkXDaHdeZLWR3runyhzWneq89CwE6KdeDmAksqF5qwGQVC1yAeOmTIBidIFsjTBic4LdEB8Fy2uMHl6XA9Dli4GVrwtVQyZWyhaK0GQVCxkGQalYzYMb6hbIwEaaderWA1lW/ArqjTEH6AsneIejj+AK1N2UKZLtr1UlrY0CAIAgCAIAgCAIAgCAICneE6yp6mnibTRmVzZg9zWloubsbxfiRrI7Vy1kbpGXN4kjZkzIpHK9bsPlDnjckLTH9K/vRfcopaGVdxM6fT+P3+jIMlLT81f3ovuWugS8DOn0/j9/o+xktafmr+9F9yx2fLwGn0/j9/o92sWn5q/vRfcsdnS8DGn0/j9/obWLT81f3ovuTs6XgNPp/H7/Q2sWn5q/vRfcnZ0vAafT+P3+jzavaXmr+2L7k7Pl4DT6fx+/0ebVrS81f3ovuWez5eA06n8fv9DataXmr+9F9ydny8Bp1P4/f6G1a0vNX96L7k7Pl4DT6fx+/0fW1e0/NX9sX3LHZ03AafT+P3+htYtPzV/ei+5OzpuA0+n8fv9Hu1i0/NX96L7k7Om4DT6fx+/0ebWLT81f3ovuTs6XgNPp/H7/R4cl7T81f3ovuWez5eBnT6fx+/wBHw7JS0/NX96L7llKCXgNPp/H7/RhkyPtM/wBK/vRfct0opU3DT6fx+/0dts2Mthja4XOEbGuHAQ0AhTrdSFXkW9yqnEkrJoEAQBAEAQBAEAQBAEAQBAEAQBAEAQBAEAQBAEAQBAEAQBAEAQBAEAQBAEAQBAf/2Q==">
            <a:hlinkClick r:id="rId3"/>
          </p:cNvPr>
          <p:cNvSpPr>
            <a:spLocks noChangeAspect="1" noChangeArrowheads="1"/>
          </p:cNvSpPr>
          <p:nvPr/>
        </p:nvSpPr>
        <p:spPr bwMode="auto">
          <a:xfrm>
            <a:off x="422275" y="-609600"/>
            <a:ext cx="2895600" cy="1905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6" name="Picture 8" descr="https://encrypted-tbn2.gstatic.com/images?q=tbn:ANd9GcRHufW3X-jTQTvFOd50m1ipnr2vuH4b2SHe1GUwIZvVX64SriVq">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6374" y="581024"/>
            <a:ext cx="1933575" cy="1933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03978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48000" y="496669"/>
            <a:ext cx="2812473" cy="646331"/>
          </a:xfrm>
          <a:prstGeom prst="rect">
            <a:avLst/>
          </a:prstGeom>
          <a:noFill/>
        </p:spPr>
        <p:txBody>
          <a:bodyPr wrap="square" rtlCol="0">
            <a:spAutoFit/>
          </a:bodyPr>
          <a:lstStyle/>
          <a:p>
            <a:pPr algn="ctr"/>
            <a:r>
              <a:rPr lang="en-US" sz="3600" dirty="0" smtClean="0">
                <a:solidFill>
                  <a:srgbClr val="FF0000"/>
                </a:solidFill>
              </a:rPr>
              <a:t> </a:t>
            </a:r>
            <a:r>
              <a:rPr lang="en-US" sz="3600" b="1" dirty="0" smtClean="0">
                <a:solidFill>
                  <a:srgbClr val="FF0000"/>
                </a:solidFill>
              </a:rPr>
              <a:t>Ask.fm</a:t>
            </a:r>
            <a:endParaRPr lang="en-US" sz="3600" b="1" dirty="0">
              <a:solidFill>
                <a:srgbClr val="FF0000"/>
              </a:solidFill>
            </a:endParaRPr>
          </a:p>
        </p:txBody>
      </p:sp>
      <p:sp>
        <p:nvSpPr>
          <p:cNvPr id="9" name="Subtitle 8"/>
          <p:cNvSpPr>
            <a:spLocks noGrp="1"/>
          </p:cNvSpPr>
          <p:nvPr>
            <p:ph type="subTitle" idx="1"/>
          </p:nvPr>
        </p:nvSpPr>
        <p:spPr>
          <a:xfrm>
            <a:off x="159327" y="2895600"/>
            <a:ext cx="8991600" cy="4343400"/>
          </a:xfrm>
        </p:spPr>
        <p:txBody>
          <a:bodyPr>
            <a:normAutofit fontScale="25000" lnSpcReduction="20000"/>
          </a:bodyPr>
          <a:lstStyle/>
          <a:p>
            <a:pPr algn="l"/>
            <a:r>
              <a:rPr lang="en-US" sz="14400" b="1" dirty="0">
                <a:solidFill>
                  <a:schemeClr val="tx1"/>
                </a:solidFill>
                <a:latin typeface="Times New Roman" pitchFamily="18" charset="0"/>
                <a:cs typeface="Times New Roman" pitchFamily="18" charset="0"/>
              </a:rPr>
              <a:t>Why it's </a:t>
            </a:r>
            <a:r>
              <a:rPr lang="en-US" sz="14400" b="1" dirty="0" smtClean="0">
                <a:solidFill>
                  <a:schemeClr val="tx1"/>
                </a:solidFill>
                <a:latin typeface="Times New Roman" pitchFamily="18" charset="0"/>
                <a:cs typeface="Times New Roman" pitchFamily="18" charset="0"/>
              </a:rPr>
              <a:t>popular</a:t>
            </a:r>
          </a:p>
          <a:p>
            <a:pPr marL="1143000" indent="-1143000">
              <a:buClr>
                <a:schemeClr val="tx1"/>
              </a:buClr>
              <a:buFont typeface="Wingdings" panose="05000000000000000000" pitchFamily="2" charset="2"/>
              <a:buChar char="Ø"/>
            </a:pPr>
            <a:r>
              <a:rPr lang="en-US" sz="8000" b="1" i="0" dirty="0" smtClean="0">
                <a:solidFill>
                  <a:schemeClr val="tx1"/>
                </a:solidFill>
                <a:cs typeface="Times New Roman" pitchFamily="18" charset="0"/>
              </a:rPr>
              <a:t>At times there are friendly interactions </a:t>
            </a:r>
            <a:r>
              <a:rPr lang="en-US" sz="8000" b="1" i="0" dirty="0" err="1" smtClean="0">
                <a:solidFill>
                  <a:schemeClr val="tx1"/>
                </a:solidFill>
                <a:cs typeface="Times New Roman" pitchFamily="18" charset="0"/>
              </a:rPr>
              <a:t>ie</a:t>
            </a:r>
            <a:r>
              <a:rPr lang="en-US" sz="8000" b="1" i="0" dirty="0" smtClean="0">
                <a:solidFill>
                  <a:schemeClr val="tx1"/>
                </a:solidFill>
                <a:cs typeface="Times New Roman" pitchFamily="18" charset="0"/>
              </a:rPr>
              <a:t>. questions about favorite foods, crushes, sports teams</a:t>
            </a:r>
          </a:p>
          <a:p>
            <a:pPr algn="l"/>
            <a:r>
              <a:rPr lang="en-US" sz="14400" b="1" dirty="0" smtClean="0">
                <a:solidFill>
                  <a:schemeClr val="tx1"/>
                </a:solidFill>
                <a:latin typeface="Times New Roman" pitchFamily="18" charset="0"/>
                <a:cs typeface="Times New Roman" pitchFamily="18" charset="0"/>
              </a:rPr>
              <a:t>What parents need to know</a:t>
            </a:r>
          </a:p>
          <a:p>
            <a:pPr marL="342900" lvl="0" indent="-342900">
              <a:buFont typeface="Wingdings" pitchFamily="2" charset="2"/>
              <a:buChar char="Ø"/>
            </a:pPr>
            <a:r>
              <a:rPr lang="en-US" sz="8000" b="1" i="0" dirty="0" smtClean="0">
                <a:solidFill>
                  <a:schemeClr val="tx1"/>
                </a:solidFill>
              </a:rPr>
              <a:t>Bullying is a major concern.  British news website </a:t>
            </a:r>
            <a:r>
              <a:rPr lang="en-US" sz="8000" b="1" i="1" dirty="0" err="1" smtClean="0">
                <a:solidFill>
                  <a:schemeClr val="tx1"/>
                </a:solidFill>
              </a:rPr>
              <a:t>MailOnline</a:t>
            </a:r>
            <a:r>
              <a:rPr lang="en-US" sz="8000" b="1" i="0" dirty="0" smtClean="0">
                <a:solidFill>
                  <a:schemeClr val="tx1"/>
                </a:solidFill>
              </a:rPr>
              <a:t> reported that this site has been linked to the suicide of several teens.  </a:t>
            </a:r>
          </a:p>
          <a:p>
            <a:pPr marL="342900" lvl="0" indent="-342900">
              <a:buFont typeface="Wingdings" pitchFamily="2" charset="2"/>
              <a:buChar char="Ø"/>
            </a:pPr>
            <a:r>
              <a:rPr lang="en-US" sz="8000" b="1" i="0" dirty="0" smtClean="0">
                <a:solidFill>
                  <a:schemeClr val="tx1"/>
                </a:solidFill>
              </a:rPr>
              <a:t>Inappropriate questions are asked by kids of peers</a:t>
            </a:r>
          </a:p>
          <a:p>
            <a:pPr marL="342900" lvl="0" indent="-342900">
              <a:buFont typeface="Wingdings" pitchFamily="2" charset="2"/>
              <a:buChar char="Ø"/>
            </a:pPr>
            <a:r>
              <a:rPr lang="en-US" sz="8000" b="1" i="0" dirty="0" smtClean="0">
                <a:solidFill>
                  <a:schemeClr val="tx1"/>
                </a:solidFill>
              </a:rPr>
              <a:t>Anonymous answers are optional.  </a:t>
            </a:r>
          </a:p>
          <a:p>
            <a:pPr marL="342900" lvl="0" indent="-342900">
              <a:buFont typeface="Wingdings" pitchFamily="2" charset="2"/>
              <a:buChar char="Ø"/>
            </a:pPr>
            <a:r>
              <a:rPr lang="en-US" sz="8000" b="1" i="0" dirty="0" smtClean="0">
                <a:solidFill>
                  <a:schemeClr val="tx1"/>
                </a:solidFill>
              </a:rPr>
              <a:t>Q’s and A’s can appear on Facebook: syncing with FB means wider audience </a:t>
            </a:r>
            <a:endParaRPr lang="en-US" sz="8000" dirty="0">
              <a:solidFill>
                <a:schemeClr val="tx1"/>
              </a:solidFill>
            </a:endParaRPr>
          </a:p>
          <a:p>
            <a:pPr algn="l"/>
            <a:endParaRPr lang="en-US" sz="8000" dirty="0">
              <a:solidFill>
                <a:schemeClr val="tx1"/>
              </a:solidFill>
            </a:endParaRPr>
          </a:p>
          <a:p>
            <a:endParaRPr lang="en-US" dirty="0">
              <a:solidFill>
                <a:schemeClr val="tx1"/>
              </a:solidFill>
            </a:endParaRPr>
          </a:p>
        </p:txBody>
      </p:sp>
      <p:sp>
        <p:nvSpPr>
          <p:cNvPr id="10" name="TextBox 9"/>
          <p:cNvSpPr txBox="1"/>
          <p:nvPr/>
        </p:nvSpPr>
        <p:spPr>
          <a:xfrm>
            <a:off x="2295525" y="1143000"/>
            <a:ext cx="6467475" cy="1569660"/>
          </a:xfrm>
          <a:prstGeom prst="rect">
            <a:avLst/>
          </a:prstGeom>
          <a:noFill/>
        </p:spPr>
        <p:txBody>
          <a:bodyPr wrap="square" rtlCol="0">
            <a:spAutoFit/>
          </a:bodyPr>
          <a:lstStyle/>
          <a:p>
            <a:r>
              <a:rPr lang="en-US" sz="2400" b="1" i="1" dirty="0" smtClean="0">
                <a:solidFill>
                  <a:srgbClr val="FF0000"/>
                </a:solidFill>
              </a:rPr>
              <a:t>A social site that lets kids ask questions and answer those posted by other users—sometimes anonymously.  Am I pretty?  Date her or pass?  Rate or Date?         </a:t>
            </a:r>
          </a:p>
        </p:txBody>
      </p:sp>
      <p:sp>
        <p:nvSpPr>
          <p:cNvPr id="2" name="AutoShape 2" descr="data:image/jpeg;base64,/9j/4AAQSkZJRgABAQAAAQABAAD/2wCEAAkGBxASEhQUDxIVEBAUFRQPDw8PFRAQFw8QFBQXGBQRFBQYHCggGBolGxQUITEhJSkrLi4uFx8zODMsNygtLisBCgoKDg0OGhAQGy0kHyYsLywsLCwvLCwsLzU0LywsLCwsLCwsLCwsLCwsLCwsLCwsLCwsLCwsLCwsLCwsLCwsLP/AABEIAKAA8wMBEQACEQEDEQH/xAAcAAEAAgMBAQEAAAAAAAAAAAAABAYDBQcBAgj/xABEEAABAwEDBAwMBQQDAQAAAAABAAIDBAURIQYSMUETFjIzUVJhcXOBkZIHIkJUYnKhsbKz0dIUIzR0wURTguGio/AV/8QAGwEBAAIDAQEAAAAAAAAAAAAAAAUGAQIEAwf/xAAzEQABAwEDCQgCAwEBAAAAAAAAAQIDBAURIRITFDEyQVFhcRUzUoGRscHRIqEj4fDxQv/aAAwDAQACEQMRAD8A7igCAIAgCAIAgCAIAgCAIAgCAIAgCAIAgCAIAgCAIAgCAIAgCAIAgCAIAgCAIAgK/lnastNEx0JAc6TMOcM7DNcfeAuWqldG1FbxOukhbK5UdwKk3LKu4zO4FwadLyO/QYufqfYyvruMzuBY0+XkNBh5nu22u4zO4FjtCXkNCh5+p7tsruMzuBO0JOQ0KHn6jbXXcZncCx2hJy9BoUPBfU92113GZ3AnaMnIxoUPMba67jM7gTtCXkNCi5jbXXcZncCdoS8hoUXMba67jM7gTtCXkNCi5jbXXcZncCdoS8hoUXMba67jM7gTtCXkNCi5jbXXcZncCdoychoUPMba67jM7gTtGTkZ0KHmebbK7jM7gTtCXl6DQoefqeHK2u4zO4FntCXkNCh5+p8nK+u4zO4FnT5eQ0GHmfD8s64eUzuBZ06XkNBi5nSKOQujY46XMa485AJUw1b0RSHelzlQzLJqEAQBAEAQBAEAQBAEAQFR8JO8RdMPlvXDX7CdfhSQs7vF6fKFHhYoVyksS44V4q4wZ2wLzV5gyCnWMsH1+HWMsD8OsZYH4dMsHv4dMsD8OmWB+HTLA/Dplg8/Dplgfh1nLB8mnTLB8OgWyPBHkiXojjJAqW4Fe7VNkOw2bvMXRs+EKys2UK3Jtr1JK2NAgCAIAgCAIAgCAIAgCAqPhJ3iLph8t64a/YTr8KSFnd4vT5QplMFBPUl1NlCxczlNSUxi8lcDKI1reYPQxYvB7mLF4Gas3g8uCxeBeOFLwe3BLwMxZvAzFi8DMS8HyY1m8GJ7FuimSJOxezVMmqrBgV1MUyh1yzd5i6NnwhWdmyhW5NtepJWxoEAQBAEAQBAEAQBAEAQFR8JO8RdMPlvXDX7CdfhSRs3vF6fKFOpAoF5Lm0hC5XKYJjAvFTB9rUC/EAC8nAAYknkC2a1XLcmswqoiXqbOlsOV+LyIhwHxndmpS0FjyvxeuSnqpwyVzG4NS82cFgwt3Wc8+kf4Ck4rKp2a0v6nG+skdyJkdnwjRGzugrsbSwt1NT0PBZpF1uU+zSR/22d1v0W2Zj8KeiGM4/ipgksqA6Y2jlb4vuXk6igdrYhulTKmpykGoydYd7eWHgd44+q4JbGid3aqn7Q6WV702kv/AEaisoJYsXtvbx24jr4FEVFnzQ4uS9OKHdFUxyYIuPAjBy4jpCA+HhZQEOoC9mmTTV2grsjNkOt2bvMXRs+EK0M2UKzJtr1JK2NAgCAIAgCAIAgCAIAgCAqHhK3iLph8t64a/YTr8KSNm94vT5QqFIoCQmDawrlcYJTV5KYJNBRPmdczBo3TzoH1PIuuko31Drm4JvU8J6hsSY6+BaaCzo4R4gx1vOJPWrPT0scCXMTHjvISWd8q3uItdb0Ud4b+a/gZoB5XLmqbVhhwT8l4J8qe0VHJJiuCGlqLeqH7ktjHA0XntKhZbZnfs3J+zuZQxprxIMlTM7TK8/5Ee5cLqyd2t6+v0dKQRp/5QxbJINEjxzPf9VolTKmpy+qm+aZ4U9DJHaVQzczP5nHO96947RqWanr54+5o6lhdrabKlyqkbhNGHjW6PxSP8Tge0KShtxyYSt9Po5JLNRdhfUsNBaUUwvjcCdbdDm84U7BVRTpfGt/uRssD41/JCBadhtde6G5j9Oboa76FcNZZbJfyjwX9KdNPWuZg/FCuuvBIcLnDAg6iq29jmLkuS5SYa5HJeh45aobESoXs0Gmr9BXZGZQ61Zu8xdGz4QrQzZQrMm2vUkrY0CAIAgCAIAgCAIAgCAICoeEreIumHy3rhr9hOvwpI2b3i9PlCoUigZCZNrCuRxgn2fSOmeGtwGl7tOa1e1JSuqJMlME3rwPComSJt5cY2RwsuFzGNF5J9pPKrW1scEdyYNQgFc6V964qpV7Wtl0t4adjh16i8cLjqHIqzXWo+dciPBv7X/cCVp6RsaZTtZGsWifUEFjc2n/vOwz+jb5Q5cBzrFLZEkzcpy5KGZq1rFuRLz2ppyxzmnUbucaio2eFYZHRruOiORHtRyGEtXkel58OahlFMUhABJwAxJ5AiJetxtebHI2yhUU7pKi++R7nQ3YFkQwAv13m848itFNZUL4fzTFd5EzVsjX/AIqfFqWHLTnZI3EtbiHswcznHB7FHVNnTUa5yNb0TemtOp2Q1cc6ZD0xXcbbJ/KHZSI5rmy+S4YCT6OUrZ9ppP8AhJg73/s4auiWL8mavYm23ZYlGczCUDD0xxT/AAvevoknbem0n75HlS1KxOuXUVS/qOgg4XHgVVVFRblJ1FvxQizr1YZNNX6CuyMydbs3eYujZ8IVoZsoViTbXqSVsaBAEAQBAEAQBAEAQBAEBUPCVvEXTD5b1w1+wnX4UkbN7xenyhT6RQMhMm0jdguVwLxYdDsUYvHju8Z/PqHUrTQ02Ziu3riv+5Feqps7JfuTUaTKG0NkfsbT+Ww+N6b/AKD3qDtetzj8yxcE181/o7qKDJblrrU19g2e2rleJd5gIBh1yvN9xd6GGjWvSyaNj/5HYmlZOqfihfGi4XDDUANSspFmkyhpdEg9V38FVy3KbZmTovx9EjQy62KaMtVeJJFMTghsa21w5zWxs3czmwt/yIvXVSRq+VEPOZ+SxTpFDStijZG3csaGDmA0q8NajUREK+q3reZ3LKmDn+U8EbJyIvFuAcbvJfp8Xg1FU602xxVN0WG/ovIsVE574fzx+iz5M2ts8dz99Zc1/pDU/rx6wVYbOrNIix2k1/ZE1tNmX4al1fRrcpqPMeJG7l+DuR419Y9yjrWpsl6SJqXX1Oyz5spuQu4r86i2kkaav0FdkZk65Zu8xdGz4QrQzZQq8m2vUkrY0CAIAgCAIAgCAIAgCAICmeFCUNghztBnA/63rhr+7Tr8KSdltVZHXcPlCpUbgRhiOFQLyYN/YlPsk0bTovznczcfos0cWcnai9fQ5qt+REqlzteq2KF7hpuub6xwCsNZNmYXP5EFBHlyI0pUTcFRSwmWy6jYKtj9DJvyZOR3kE9ambJqc3Jkrvw/3n7nBWRZTb0L6FayIMdTAHtLTrF3+14zwpNG6Nd5ux+Q5HIU+VhBIOkG484VDexWOVrtaYKTrXIqXoYHrU9EPcnKXZawvO4p24dI/wD1f2KfsWC92WpH10mFxe1ZSLMdRKGNc52hoLjzBaSSJGxXu1Il5sxqucjU1qczq5i9znu0uJcevUqDLIsj1eutVvLVGxGNRqbiRk/WbFUMPkvIifzOIAPbcu6y51inTguCnhWxZyFeWKF4tymz4HjWBnt524q01secgcnmQNM/IlapQZTgqm0sZp7QcACTgMV2RmUOu2ZvMXRs+EK0M2UKvJtr1JK2NAgCAIAgCAIAgCAIAgCAonhd/TQfuB8qRcFo915ktZHeu6fKFFs6QjQblWXuVNRPKiKXzIZ+fM68bmPSOVwUlY65UrlXchEWqmTGnU3WWD7o2DhfjzBpK6bccqQInFfg4bPS+RV5FcaqqS6nlVDnsI16RzjQt43ZLkU0el6FxsCv2aBjzurs1/rtwP1V4pZs7EjiAlZkPVDYldJ5leyhp81weNDsD6w+o9yqtt0+RIkqana+qffwStDJe3IXcaKeQNBJ1C9QyJetx36kvLDkbRbHThx3cpMzuvcjsHtV1s+HNwpzx/3kQdS/Kf0N8u45yv5XVmbGGDS84+q3T7blC23UZESRprd7ISNmxZUiv4FLeqoTyGCQ3Y8GPYt2Lc5FMql6HVon5zAeM0HtCv7VymovEqKpc645bVVN14A0EjHkKpTn5LlahbI470RVK1a0hcDeb17xKqqe6IiajuNk7xF0cfwBW9uyhTZdt3VSWtjQIAgCAIAgCAIAgCAIAgKJ4Xv00H7gfKkXBaPdeZLWR3runyhQqFViUsBecgJLp3jjR4dTh9VI2K66VyciJtdP40Xmb7LFv5bDwSY9bSPouu3GqsDV4L8KR9nLdIqcittKqpMKZWuQ1U2OS1Rscz4zuZRnt5HjT2j3KwWLUfksa7/97exGV0WGUW9WQjCLaVNskbm69LfWGhclbT5+FzN+7ruPaCTNvRxRpITK+OIYF7gHcjRuv/ciqNFCssqN5/8Af0TMz0YxVOgsaAABoAAA5BoV4RLkuQgFW8+isgoGUNXskziNy3xG8w0+29Uq0589UKqakwTy/ssdHFm4kTjialxUediGCTHDhwC2Yl6ohsuCHVoWZrGg+S0DsC+gNTJaicioOW9yqckqHX3nhJPaVRHOynqpcWJc1ENDaWg9a7IdZud0sneIujj+AK4N2UKZLtu6qS1saBAEAQBAEAQBAEAQBAEBRPC9+mg/cD5Ui4LR7rzJayO9d0+UKFQqsSlgLPkzVbFUROODSdjceR+HvuXpZ02bqGruXA466POQuTzOg23SmWF7Rurs5vrNxAVnrYc9A5m/d1K5TyZuRHFFifeFRlLEZg5DFx495aWvbumEPb1al6wSLG9HIeUjEc25S/0s4kY17dDgHDrV7iekjEcm8rzmq1VaplK9DU1NNZObVPl8ktGYOBzic/3f8lHw0SR1LpU1L77zpfPlRIz/AHI24UgcxBtmr2KF7hpuzW+scAuOunzEDn793U6KWLOSo31OduKoxZkMTihshMsCj2Wojb5LSJH8zSDd1m4KQsyBZZ28ExU5a2XNwrxXAvOUNVsdPK7WWljfWdgPf7Fa62XNwPdy9yBpI8uZqczl8wwVIaW00VpaD1rvh1mTulk7xF0cfwBXBuyhTJdt3VSWtjQIAgCAIAgCAIAgCAIAgKJ4Xv00H7gfKkXBaPdeZLWR3runyhQqFViUsBtWDBcqrcphTpmTdpiohBJ/Mb4kg9Ia+vSrpRVKTxI7fvKpWQLDKrd240OUlnGKTPaPy5Df6jzpHXpUBa1Escmdbsr+l/skaGoy25C60NWHKGO+4+s5YMXFkyQqvFdEfJOcz1TpHUferTYtRlMWJd2KdP8ApD2hFkuR6byxqcI4IAgKhljWXubGNDRnu9Y6B2e9Vi3Ki97Yk3YqTVmRXNV/HArLioElUMTisol64G2ovuStkmCPOePzZLi70W6mfz1q5WbR6PH+W0uv6K3XVOefcmpDR5bWlnyCFp8WPxpDwvOhvUPeo22qm9UiTdipI2VT3NWRd+oqs6gmEwaK0tB613w6wh3Wyd4i6OP4Arg3ZQpku27qpLWxoEAQBAEAQBAEAQBAEAQFE8L36aD9wPlSLgtHuvMlrI713T5QoNEqxKWA28S5HAnWRarqWXPAvYfFlYPKbwjlGkdi7qCrWB9+5dZx1lMk7Lt+46Sx8VRFeLpInjtH8FW3+OaPi1SsrlxPxwVCnWvY76clwvfDqdrYOB31VWrrMfAuU3Fvt1JqlrGypkrgprg9RJ23Euy6zYpWv1A3O9U6fquuiqMxM1+7f0XX9njUQ5yNWnQWlXlFvK0erIMcsoaC52AAJJ4ANK1e5GNVy6kMtarlREOaVtUZHuedLiXXcHAOxUGeVZZHSLvLXFGkbUam4i4khrQXOOAaMSTwALVjHPXJRLzdXI1L1Ljk5k3sZEs4Bk0sZpEfKTrd7laLOszM/wAkm1uTh/ZB1tdnPwZq3rxJWVFvNpmXNuM7x+W3ijju5B7V2V1W2nZhtLqPGjpFndjqTX9HPorzeXG8kkuJ0knSVTJHq5VVSztaiJch8VCMNjQ2loK74dYO62TvEXRx/AFcG7KFMl23dVJa2NAgCAIAgCAIAgCAIAgCAonhe/TQfuB8qRcFo915ktZHeu6fKFBolWZCwG3hXG4H1KxYapgzWJbstG45vjxON8kRN1/pNOp3vUtRVzoFu3cDiq6Ns6cF3KdJsi2IKpudC7O47Dg5nI5qs0M7Jm3tUrs0D4VuchBtHJiKTGI7C70Re0/4/RR9TZEMuLfxX9eh0QV8jMHYoaCqyfqmeQJBwxm/2HFQstj1DNSX9CSjr4Xa1u6kQT1MP92LkIeB9FzppcGCZTfX/h7fwS67l9D3/wC5U6BK/qx/hbJXVa4I9TGjQJ/5Q+i2tmwzZng8bOa09uC3zVdPguUvXV8IYy6aLFMlPcnUeSU78ZXCJvAPHcf4C7ILDkXGRbv2c8lqMTBiX/os9l2PDBvbfG1vdi49anaekigT8E895FTVMky/kvluNNlHlhFBeyC6WfRgb2xn0jrPIPYvCrtBkX4txU6aWz3yrlOwT9qUMyPkeXyOL3uN7nHX/pVeeZ0jspylijjaxqNamBLYMFxqehgqV6MBobS0Fd8Jk7rZO8RdHH8AVwbsoUuXbd1UlrY0CAIAgCAIAgCAIAgCAICieF79NB+4HypFwWj3XmS1kd67p8oc/oyq1IWA28BXG5ASSF5Aizxr2a4wQ2F8bg+NxY8aHMJBC6opnMW9qmj42vS5yXoWezMvp2XCpjEzeOy5jwObQ72KYhtVyYPS8iprKauLFu9iz0WWlDJpk2I8EoLfboKkWV0L993Ujn2fOzdf0NvFadO7czRu4Lns+q6ElYupUOdYnpravoZXVcY0yNA5XN+q2y28TVGOXcRKm3qSPd1EQ5M9pPYF5unjbrch6Np5XamqaG0Mv6VmELXzu1XDY23+s7G7mBXHJaUTdnE7I7LldtYFStbKmrqb2l2wxnAxxXi8cDnaT7FF1FoySYJghKQWfFFjdevM1kEKi3vO642EMa53KZM5XmZIlSV7MBobROB613w6wd3sneIujj+AK3t2UKZLtr1UlrY0CAIAgCAIAgCAIAgCAICh+F/9NB+4HypFwWh3XmS1kd67p8oc8pHKuSIWA2sD1yOQEtsi8VQB5RAR5WL1apgiSMXqigwuYvRHGDE6IcAWyOUHmwt4B2BMtQfbWDUFhXAytYtVUEiONeSuMkuNq8XKDOHLS4yfL5FlEBCqHr2YgNLXuwK7okB3qyd4h6OP4Ara3ZQpku2vVSWtjQIAgCAIAgCAIAgCAIAgKH4YP00P7gfKkXDaHdeZLWR3runyhzWneq89CwE6KdeDmAksqF5qwGQVC1yAeOmTIBidIFsjTBic4LdEB8Fy2uMHl6XA9Dli4GVrwtVQyZWyhaK0GQVCxkGQalYzYMb6hbIwEaaderWA1lW/ArqjTEH6AsneIejj+AK1N2UKZLtr1UlrY0CAIAgCAIAgCAIAgCAICneE6yp6mnibTRmVzZg9zWloubsbxfiRrI7Vy1kbpGXN4kjZkzIpHK9bsPlDnjckLTH9K/vRfcopaGVdxM6fT+P3+jIMlLT81f3ovuWugS8DOn0/j9/o+xktafmr+9F9yx2fLwGn0/j9/o92sWn5q/vRfcsdnS8DGn0/j9/obWLT81f3ovuTs6XgNPp/H7/Q2sWn5q/vRfcnZ0vAafT+P3+jzavaXmr+2L7k7Pl4DT6fx+/0ebVrS81f3ovuWez5eA06n8fv9DataXmr+9F9ydny8Bp1P4/f6G1a0vNX96L7k7Pl4DT6fx+/0fW1e0/NX9sX3LHZ03AafT+P3+htYtPzV/ei+5OzpuA0+n8fv9Hu1i0/NX96L7k7Om4DT6fx+/0ebWLT81f3ovuTs6XgNPp/H7/R4cl7T81f3ovuWez5eBnT6fx+/wBHw7JS0/NX96L7llKCXgNPp/H7/RhkyPtM/wBK/vRfct0opU3DT6fx+/0dts2Mthja4XOEbGuHAQ0AhTrdSFXkW9yqnEkrJoEAQBAEAQBAEAQBAEAQBAEAQBAEAQBAEAQBAEAQBAEAQBAEAQBAEAQBAEAQBAf/2Q==">
            <a:hlinkClick r:id="rId3"/>
          </p:cNvPr>
          <p:cNvSpPr>
            <a:spLocks noChangeAspect="1" noChangeArrowheads="1"/>
          </p:cNvSpPr>
          <p:nvPr/>
        </p:nvSpPr>
        <p:spPr bwMode="auto">
          <a:xfrm>
            <a:off x="117475" y="-914400"/>
            <a:ext cx="2895600" cy="1905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data:image/jpeg;base64,/9j/4AAQSkZJRgABAQAAAQABAAD/2wCEAAkGBxASEhQUDxIVEBAUFRQPDw8PFRAQFw8QFBQXGBQRFBQYHCggGBolGxQUITEhJSkrLi4uFx8zODMsNygtLisBCgoKDg0OGhAQGy0kHyYsLywsLCwvLCwsLzU0LywsLCwsLCwsLCwsLCwsLCwsLCwsLCwsLCwsLCwsLCwsLCwsLP/AABEIAKAA8wMBEQACEQEDEQH/xAAcAAEAAgMBAQEAAAAAAAAAAAAABAYDBQcBAgj/xABEEAABAwEDBAwMBQQDAQAAAAABAAIDBAURIQYSMUETFjIzUVJhcXOBkZIHIkJUYnKhsbKz0dIUIzR0wURTguGio/AV/8QAGwEBAAIDAQEAAAAAAAAAAAAAAAUGAQIEAwf/xAAzEQABAwEDCQgCAwEBAAAAAAAAAQIDBAURIRITFDEyQVFhcRUzUoGRscHRIqEj4fDxQv/aAAwDAQACEQMRAD8A7igCAIAgCAIAgCAIAgCAIAgCAIAgCAIAgCAIAgCAIAgCAIAgCAIAgCAIAgCAIAgK/lnastNEx0JAc6TMOcM7DNcfeAuWqldG1FbxOukhbK5UdwKk3LKu4zO4FwadLyO/QYufqfYyvruMzuBY0+XkNBh5nu22u4zO4FjtCXkNCh5+p7tsruMzuBO0JOQ0KHn6jbXXcZncCx2hJy9BoUPBfU92113GZ3AnaMnIxoUPMba67jM7gTtCXkNCi5jbXXcZncCdoS8hoUXMba67jM7gTtCXkNCi5jbXXcZncCdoS8hoUXMba67jM7gTtCXkNCi5jbXXcZncCdoychoUPMba67jM7gTtGTkZ0KHmebbK7jM7gTtCXl6DQoefqeHK2u4zO4FntCXkNCh5+p8nK+u4zO4FnT5eQ0GHmfD8s64eUzuBZ06XkNBi5nSKOQujY46XMa485AJUw1b0RSHelzlQzLJqEAQBAEAQBAEAQBAEAQFR8JO8RdMPlvXDX7CdfhSQs7vF6fKFHhYoVyksS44V4q4wZ2wLzV5gyCnWMsH1+HWMsD8OsZYH4dMsHv4dMsD8OmWB+HTLA/Dplg8/Dplgfh1nLB8mnTLB8OgWyPBHkiXojjJAqW4Fe7VNkOw2bvMXRs+EKys2UK3Jtr1JK2NAgCAIAgCAIAgCAIAgCAqPhJ3iLph8t64a/YTr8KSFnd4vT5QplMFBPUl1NlCxczlNSUxi8lcDKI1reYPQxYvB7mLF4Gas3g8uCxeBeOFLwe3BLwMxZvAzFi8DMS8HyY1m8GJ7FuimSJOxezVMmqrBgV1MUyh1yzd5i6NnwhWdmyhW5NtepJWxoEAQBAEAQBAEAQBAEAQFR8JO8RdMPlvXDX7CdfhSRs3vF6fKFOpAoF5Lm0hC5XKYJjAvFTB9rUC/EAC8nAAYknkC2a1XLcmswqoiXqbOlsOV+LyIhwHxndmpS0FjyvxeuSnqpwyVzG4NS82cFgwt3Wc8+kf4Ck4rKp2a0v6nG+skdyJkdnwjRGzugrsbSwt1NT0PBZpF1uU+zSR/22d1v0W2Zj8KeiGM4/ipgksqA6Y2jlb4vuXk6igdrYhulTKmpykGoydYd7eWHgd44+q4JbGid3aqn7Q6WV702kv/AEaisoJYsXtvbx24jr4FEVFnzQ4uS9OKHdFUxyYIuPAjBy4jpCA+HhZQEOoC9mmTTV2grsjNkOt2bvMXRs+EK0M2UKzJtr1JK2NAgCAIAgCAIAgCAIAgCAqHhK3iLph8t64a/YTr8KSNm94vT5QqFIoCQmDawrlcYJTV5KYJNBRPmdczBo3TzoH1PIuuko31Drm4JvU8J6hsSY6+BaaCzo4R4gx1vOJPWrPT0scCXMTHjvISWd8q3uItdb0Ud4b+a/gZoB5XLmqbVhhwT8l4J8qe0VHJJiuCGlqLeqH7ktjHA0XntKhZbZnfs3J+zuZQxprxIMlTM7TK8/5Ee5cLqyd2t6+v0dKQRp/5QxbJINEjxzPf9VolTKmpy+qm+aZ4U9DJHaVQzczP5nHO96947RqWanr54+5o6lhdrabKlyqkbhNGHjW6PxSP8Tge0KShtxyYSt9Po5JLNRdhfUsNBaUUwvjcCdbdDm84U7BVRTpfGt/uRssD41/JCBadhtde6G5j9Oboa76FcNZZbJfyjwX9KdNPWuZg/FCuuvBIcLnDAg6iq29jmLkuS5SYa5HJeh45aobESoXs0Gmr9BXZGZQ61Zu8xdGz4QrQzZQrMm2vUkrY0CAIAgCAIAgCAIAgCAICoeEreIumHy3rhr9hOvwpI2b3i9PlCoUigZCZNrCuRxgn2fSOmeGtwGl7tOa1e1JSuqJMlME3rwPComSJt5cY2RwsuFzGNF5J9pPKrW1scEdyYNQgFc6V964qpV7Wtl0t4adjh16i8cLjqHIqzXWo+dciPBv7X/cCVp6RsaZTtZGsWifUEFjc2n/vOwz+jb5Q5cBzrFLZEkzcpy5KGZq1rFuRLz2ppyxzmnUbucaio2eFYZHRruOiORHtRyGEtXkel58OahlFMUhABJwAxJ5AiJetxtebHI2yhUU7pKi++R7nQ3YFkQwAv13m848itFNZUL4fzTFd5EzVsjX/AIqfFqWHLTnZI3EtbiHswcznHB7FHVNnTUa5yNb0TemtOp2Q1cc6ZD0xXcbbJ/KHZSI5rmy+S4YCT6OUrZ9ppP8AhJg73/s4auiWL8mavYm23ZYlGczCUDD0xxT/AAvevoknbem0n75HlS1KxOuXUVS/qOgg4XHgVVVFRblJ1FvxQizr1YZNNX6CuyMydbs3eYujZ8IVoZsoViTbXqSVsaBAEAQBAEAQBAEAQBAEBUPCVvEXTD5b1w1+wnX4UkbN7xenyhT6RQMhMm0jdguVwLxYdDsUYvHju8Z/PqHUrTQ02Ziu3riv+5Feqps7JfuTUaTKG0NkfsbT+Ww+N6b/AKD3qDtetzj8yxcE181/o7qKDJblrrU19g2e2rleJd5gIBh1yvN9xd6GGjWvSyaNj/5HYmlZOqfihfGi4XDDUANSspFmkyhpdEg9V38FVy3KbZmTovx9EjQy62KaMtVeJJFMTghsa21w5zWxs3czmwt/yIvXVSRq+VEPOZ+SxTpFDStijZG3csaGDmA0q8NajUREK+q3reZ3LKmDn+U8EbJyIvFuAcbvJfp8Xg1FU602xxVN0WG/ovIsVE574fzx+iz5M2ts8dz99Zc1/pDU/rx6wVYbOrNIix2k1/ZE1tNmX4al1fRrcpqPMeJG7l+DuR419Y9yjrWpsl6SJqXX1Oyz5spuQu4r86i2kkaav0FdkZk65Zu8xdGz4QrQzZQq8m2vUkrY0CAIAgCAIAgCAIAgCAICmeFCUNghztBnA/63rhr+7Tr8KSdltVZHXcPlCpUbgRhiOFQLyYN/YlPsk0bTovznczcfos0cWcnai9fQ5qt+REqlzteq2KF7hpuub6xwCsNZNmYXP5EFBHlyI0pUTcFRSwmWy6jYKtj9DJvyZOR3kE9ambJqc3Jkrvw/3n7nBWRZTb0L6FayIMdTAHtLTrF3+14zwpNG6Nd5ux+Q5HIU+VhBIOkG484VDexWOVrtaYKTrXIqXoYHrU9EPcnKXZawvO4p24dI/wD1f2KfsWC92WpH10mFxe1ZSLMdRKGNc52hoLjzBaSSJGxXu1Il5sxqucjU1qczq5i9znu0uJcevUqDLIsj1eutVvLVGxGNRqbiRk/WbFUMPkvIifzOIAPbcu6y51inTguCnhWxZyFeWKF4tymz4HjWBnt524q01secgcnmQNM/IlapQZTgqm0sZp7QcACTgMV2RmUOu2ZvMXRs+EK0M2UKvJtr1JK2NAgCAIAgCAIAgCAIAgCAonhd/TQfuB8qRcFo915ktZHeu6fKFFs6QjQblWXuVNRPKiKXzIZ+fM68bmPSOVwUlY65UrlXchEWqmTGnU3WWD7o2DhfjzBpK6bccqQInFfg4bPS+RV5FcaqqS6nlVDnsI16RzjQt43ZLkU0el6FxsCv2aBjzurs1/rtwP1V4pZs7EjiAlZkPVDYldJ5leyhp81weNDsD6w+o9yqtt0+RIkqana+qffwStDJe3IXcaKeQNBJ1C9QyJetx36kvLDkbRbHThx3cpMzuvcjsHtV1s+HNwpzx/3kQdS/Kf0N8u45yv5XVmbGGDS84+q3T7blC23UZESRprd7ISNmxZUiv4FLeqoTyGCQ3Y8GPYt2Lc5FMql6HVon5zAeM0HtCv7VymovEqKpc645bVVN14A0EjHkKpTn5LlahbI470RVK1a0hcDeb17xKqqe6IiajuNk7xF0cfwBW9uyhTZdt3VSWtjQIAgCAIAgCAIAgCAIAgKJ4Xv00H7gfKkXBaPdeZLWR3runyhQqFViUsBecgJLp3jjR4dTh9VI2K66VyciJtdP40Xmb7LFv5bDwSY9bSPouu3GqsDV4L8KR9nLdIqcittKqpMKZWuQ1U2OS1Rscz4zuZRnt5HjT2j3KwWLUfksa7/97exGV0WGUW9WQjCLaVNskbm69LfWGhclbT5+FzN+7ruPaCTNvRxRpITK+OIYF7gHcjRuv/ciqNFCssqN5/8Af0TMz0YxVOgsaAABoAAA5BoV4RLkuQgFW8+isgoGUNXskziNy3xG8w0+29Uq0589UKqakwTy/ssdHFm4kTjialxUediGCTHDhwC2Yl6ohsuCHVoWZrGg+S0DsC+gNTJaicioOW9yqckqHX3nhJPaVRHOynqpcWJc1ENDaWg9a7IdZud0sneIujj+AK4N2UKZLtu6qS1saBAEAQBAEAQBAEAQBAEBRPC9+mg/cD5Ui4LR7rzJayO9d0+UKFQqsSlgLPkzVbFUROODSdjceR+HvuXpZ02bqGruXA466POQuTzOg23SmWF7Rurs5vrNxAVnrYc9A5m/d1K5TyZuRHFFifeFRlLEZg5DFx495aWvbumEPb1al6wSLG9HIeUjEc25S/0s4kY17dDgHDrV7iekjEcm8rzmq1VaplK9DU1NNZObVPl8ktGYOBzic/3f8lHw0SR1LpU1L77zpfPlRIz/AHI24UgcxBtmr2KF7hpuzW+scAuOunzEDn793U6KWLOSo31OduKoxZkMTihshMsCj2Wojb5LSJH8zSDd1m4KQsyBZZ28ExU5a2XNwrxXAvOUNVsdPK7WWljfWdgPf7Fa62XNwPdy9yBpI8uZqczl8wwVIaW00VpaD1rvh1mTulk7xF0cfwBXBuyhTJdt3VSWtjQIAgCAIAgCAIAgCAIAgKJ4Xv00H7gfKkXBaPdeZLWR3runyhQqFViUsBtWDBcqrcphTpmTdpiohBJ/Mb4kg9Ia+vSrpRVKTxI7fvKpWQLDKrd240OUlnGKTPaPy5Df6jzpHXpUBa1Escmdbsr+l/skaGoy25C60NWHKGO+4+s5YMXFkyQqvFdEfJOcz1TpHUferTYtRlMWJd2KdP8ApD2hFkuR6byxqcI4IAgKhljWXubGNDRnu9Y6B2e9Vi3Ki97Yk3YqTVmRXNV/HArLioElUMTisol64G2ovuStkmCPOePzZLi70W6mfz1q5WbR6PH+W0uv6K3XVOefcmpDR5bWlnyCFp8WPxpDwvOhvUPeo22qm9UiTdipI2VT3NWRd+oqs6gmEwaK0tB613w6wh3Wyd4i6OP4Arg3ZQpku27qpLWxoEAQBAEAQBAEAQBAEAQFE8L36aD9wPlSLgtHuvMlrI713T5QoNEqxKWA28S5HAnWRarqWXPAvYfFlYPKbwjlGkdi7qCrWB9+5dZx1lMk7Lt+46Sx8VRFeLpInjtH8FW3+OaPi1SsrlxPxwVCnWvY76clwvfDqdrYOB31VWrrMfAuU3Fvt1JqlrGypkrgprg9RJ23Euy6zYpWv1A3O9U6fquuiqMxM1+7f0XX9njUQ5yNWnQWlXlFvK0erIMcsoaC52AAJJ4ANK1e5GNVy6kMtarlREOaVtUZHuedLiXXcHAOxUGeVZZHSLvLXFGkbUam4i4khrQXOOAaMSTwALVjHPXJRLzdXI1L1Ljk5k3sZEs4Bk0sZpEfKTrd7laLOszM/wAkm1uTh/ZB1tdnPwZq3rxJWVFvNpmXNuM7x+W3ijju5B7V2V1W2nZhtLqPGjpFndjqTX9HPorzeXG8kkuJ0knSVTJHq5VVSztaiJch8VCMNjQ2loK74dYO62TvEXRx/AFcG7KFMl23dVJa2NAgCAIAgCAIAgCAIAgCAonhe/TQfuB8qRcFo915ktZHeu6fKFBolWZCwG3hXG4H1KxYapgzWJbstG45vjxON8kRN1/pNOp3vUtRVzoFu3cDiq6Ns6cF3KdJsi2IKpudC7O47Dg5nI5qs0M7Jm3tUrs0D4VuchBtHJiKTGI7C70Re0/4/RR9TZEMuLfxX9eh0QV8jMHYoaCqyfqmeQJBwxm/2HFQstj1DNSX9CSjr4Xa1u6kQT1MP92LkIeB9FzppcGCZTfX/h7fwS67l9D3/wC5U6BK/qx/hbJXVa4I9TGjQJ/5Q+i2tmwzZng8bOa09uC3zVdPguUvXV8IYy6aLFMlPcnUeSU78ZXCJvAPHcf4C7ILDkXGRbv2c8lqMTBiX/os9l2PDBvbfG1vdi49anaekigT8E895FTVMky/kvluNNlHlhFBeyC6WfRgb2xn0jrPIPYvCrtBkX4txU6aWz3yrlOwT9qUMyPkeXyOL3uN7nHX/pVeeZ0jspylijjaxqNamBLYMFxqehgqV6MBobS0Fd8Jk7rZO8RdHH8AVwbsoUuXbd1UlrY0CAIAgCAIAgCAIAgCAICieF79NB+4HypFwWj3XmS1kd67p8oc/oyq1IWA28BXG5ASSF5Aizxr2a4wQ2F8bg+NxY8aHMJBC6opnMW9qmj42vS5yXoWezMvp2XCpjEzeOy5jwObQ72KYhtVyYPS8iprKauLFu9iz0WWlDJpk2I8EoLfboKkWV0L993Ujn2fOzdf0NvFadO7czRu4Lns+q6ElYupUOdYnpravoZXVcY0yNA5XN+q2y28TVGOXcRKm3qSPd1EQ5M9pPYF5unjbrch6Np5XamqaG0Mv6VmELXzu1XDY23+s7G7mBXHJaUTdnE7I7LldtYFStbKmrqb2l2wxnAxxXi8cDnaT7FF1FoySYJghKQWfFFjdevM1kEKi3vO642EMa53KZM5XmZIlSV7MBobROB613w6wd3sneIujj+AK3t2UKZLtr1UlrY0CAIAgCAIAgCAIAgCAICh+F/9NB+4HypFwWh3XmS1kd67p8oc8pHKuSIWA2sD1yOQEtsi8VQB5RAR5WL1apgiSMXqigwuYvRHGDE6IcAWyOUHmwt4B2BMtQfbWDUFhXAytYtVUEiONeSuMkuNq8XKDOHLS4yfL5FlEBCqHr2YgNLXuwK7okB3qyd4h6OP4Ara3ZQpku2vVSWtjQIAgCAIAgCAIAgCAIAgKH4YP00P7gfKkXDaHdeZLWR3runyhzWneq89CwE6KdeDmAksqF5qwGQVC1yAeOmTIBidIFsjTBic4LdEB8Fy2uMHl6XA9Dli4GVrwtVQyZWyhaK0GQVCxkGQalYzYMb6hbIwEaaderWA1lW/ArqjTEH6AsneIejj+AK1N2UKZLtr1UlrY0CAIAgCAIAgCAIAgCAICneE6yp6mnibTRmVzZg9zWloubsbxfiRrI7Vy1kbpGXN4kjZkzIpHK9bsPlDnjckLTH9K/vRfcopaGVdxM6fT+P3+jIMlLT81f3ovuWugS8DOn0/j9/o+xktafmr+9F9yx2fLwGn0/j9/o92sWn5q/vRfcsdnS8DGn0/j9/obWLT81f3ovuTs6XgNPp/H7/Q2sWn5q/vRfcnZ0vAafT+P3+jzavaXmr+2L7k7Pl4DT6fx+/0ebVrS81f3ovuWez5eA06n8fv9DataXmr+9F9ydny8Bp1P4/f6G1a0vNX96L7k7Pl4DT6fx+/0fW1e0/NX9sX3LHZ03AafT+P3+htYtPzV/ei+5OzpuA0+n8fv9Hu1i0/NX96L7k7Om4DT6fx+/0ebWLT81f3ovuTs6XgNPp/H7/R4cl7T81f3ovuWez5eBnT6fx+/wBHw7JS0/NX96L7llKCXgNPp/H7/RhkyPtM/wBK/vRfct0opU3DT6fx+/0dts2Mthja4XOEbGuHAQ0AhTrdSFXkW9yqnEkrJoEAQBAEAQBAEAQBAEAQBAEAQBAEAQBAEAQBAEAQBAEAQBAEAQBAEAQBAEAQBAf/2Q==">
            <a:hlinkClick r:id="rId3"/>
          </p:cNvPr>
          <p:cNvSpPr>
            <a:spLocks noChangeAspect="1" noChangeArrowheads="1"/>
          </p:cNvSpPr>
          <p:nvPr/>
        </p:nvSpPr>
        <p:spPr bwMode="auto">
          <a:xfrm>
            <a:off x="269875" y="-762000"/>
            <a:ext cx="2895600" cy="1905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6" descr="data:image/jpeg;base64,/9j/4AAQSkZJRgABAQAAAQABAAD/2wCEAAkGBxASEhQUDxIVEBAUFRQPDw8PFRAQFw8QFBQXGBQRFBQYHCggGBolGxQUITEhJSkrLi4uFx8zODMsNygtLisBCgoKDg0OGhAQGy0kHyYsLywsLCwvLCwsLzU0LywsLCwsLCwsLCwsLCwsLCwsLCwsLCwsLCwsLCwsLCwsLCwsLP/AABEIAKAA8wMBEQACEQEDEQH/xAAcAAEAAgMBAQEAAAAAAAAAAAAABAYDBQcBAgj/xABEEAABAwEDBAwMBQQDAQAAAAABAAIDBAURIQYSMUETFjIzUVJhcXOBkZIHIkJUYnKhsbKz0dIUIzR0wURTguGio/AV/8QAGwEBAAIDAQEAAAAAAAAAAAAAAAUGAQIEAwf/xAAzEQABAwEDCQgCAwEBAAAAAAAAAQIDBAURIRITFDEyQVFhcRUzUoGRscHRIqEj4fDxQv/aAAwDAQACEQMRAD8A7igCAIAgCAIAgCAIAgCAIAgCAIAgCAIAgCAIAgCAIAgCAIAgCAIAgCAIAgCAIAgK/lnastNEx0JAc6TMOcM7DNcfeAuWqldG1FbxOukhbK5UdwKk3LKu4zO4FwadLyO/QYufqfYyvruMzuBY0+XkNBh5nu22u4zO4FjtCXkNCh5+p7tsruMzuBO0JOQ0KHn6jbXXcZncCx2hJy9BoUPBfU92113GZ3AnaMnIxoUPMba67jM7gTtCXkNCi5jbXXcZncCdoS8hoUXMba67jM7gTtCXkNCi5jbXXcZncCdoS8hoUXMba67jM7gTtCXkNCi5jbXXcZncCdoychoUPMba67jM7gTtGTkZ0KHmebbK7jM7gTtCXl6DQoefqeHK2u4zO4FntCXkNCh5+p8nK+u4zO4FnT5eQ0GHmfD8s64eUzuBZ06XkNBi5nSKOQujY46XMa485AJUw1b0RSHelzlQzLJqEAQBAEAQBAEAQBAEAQFR8JO8RdMPlvXDX7CdfhSQs7vF6fKFHhYoVyksS44V4q4wZ2wLzV5gyCnWMsH1+HWMsD8OsZYH4dMsHv4dMsD8OmWB+HTLA/Dplg8/Dplgfh1nLB8mnTLB8OgWyPBHkiXojjJAqW4Fe7VNkOw2bvMXRs+EKys2UK3Jtr1JK2NAgCAIAgCAIAgCAIAgCAqPhJ3iLph8t64a/YTr8KSFnd4vT5QplMFBPUl1NlCxczlNSUxi8lcDKI1reYPQxYvB7mLF4Gas3g8uCxeBeOFLwe3BLwMxZvAzFi8DMS8HyY1m8GJ7FuimSJOxezVMmqrBgV1MUyh1yzd5i6NnwhWdmyhW5NtepJWxoEAQBAEAQBAEAQBAEAQFR8JO8RdMPlvXDX7CdfhSRs3vF6fKFOpAoF5Lm0hC5XKYJjAvFTB9rUC/EAC8nAAYknkC2a1XLcmswqoiXqbOlsOV+LyIhwHxndmpS0FjyvxeuSnqpwyVzG4NS82cFgwt3Wc8+kf4Ck4rKp2a0v6nG+skdyJkdnwjRGzugrsbSwt1NT0PBZpF1uU+zSR/22d1v0W2Zj8KeiGM4/ipgksqA6Y2jlb4vuXk6igdrYhulTKmpykGoydYd7eWHgd44+q4JbGid3aqn7Q6WV702kv/AEaisoJYsXtvbx24jr4FEVFnzQ4uS9OKHdFUxyYIuPAjBy4jpCA+HhZQEOoC9mmTTV2grsjNkOt2bvMXRs+EK0M2UKzJtr1JK2NAgCAIAgCAIAgCAIAgCAqHhK3iLph8t64a/YTr8KSNm94vT5QqFIoCQmDawrlcYJTV5KYJNBRPmdczBo3TzoH1PIuuko31Drm4JvU8J6hsSY6+BaaCzo4R4gx1vOJPWrPT0scCXMTHjvISWd8q3uItdb0Ud4b+a/gZoB5XLmqbVhhwT8l4J8qe0VHJJiuCGlqLeqH7ktjHA0XntKhZbZnfs3J+zuZQxprxIMlTM7TK8/5Ee5cLqyd2t6+v0dKQRp/5QxbJINEjxzPf9VolTKmpy+qm+aZ4U9DJHaVQzczP5nHO96947RqWanr54+5o6lhdrabKlyqkbhNGHjW6PxSP8Tge0KShtxyYSt9Po5JLNRdhfUsNBaUUwvjcCdbdDm84U7BVRTpfGt/uRssD41/JCBadhtde6G5j9Oboa76FcNZZbJfyjwX9KdNPWuZg/FCuuvBIcLnDAg6iq29jmLkuS5SYa5HJeh45aobESoXs0Gmr9BXZGZQ61Zu8xdGz4QrQzZQrMm2vUkrY0CAIAgCAIAgCAIAgCAICoeEreIumHy3rhr9hOvwpI2b3i9PlCoUigZCZNrCuRxgn2fSOmeGtwGl7tOa1e1JSuqJMlME3rwPComSJt5cY2RwsuFzGNF5J9pPKrW1scEdyYNQgFc6V964qpV7Wtl0t4adjh16i8cLjqHIqzXWo+dciPBv7X/cCVp6RsaZTtZGsWifUEFjc2n/vOwz+jb5Q5cBzrFLZEkzcpy5KGZq1rFuRLz2ppyxzmnUbucaio2eFYZHRruOiORHtRyGEtXkel58OahlFMUhABJwAxJ5AiJetxtebHI2yhUU7pKi++R7nQ3YFkQwAv13m848itFNZUL4fzTFd5EzVsjX/AIqfFqWHLTnZI3EtbiHswcznHB7FHVNnTUa5yNb0TemtOp2Q1cc6ZD0xXcbbJ/KHZSI5rmy+S4YCT6OUrZ9ppP8AhJg73/s4auiWL8mavYm23ZYlGczCUDD0xxT/AAvevoknbem0n75HlS1KxOuXUVS/qOgg4XHgVVVFRblJ1FvxQizr1YZNNX6CuyMydbs3eYujZ8IVoZsoViTbXqSVsaBAEAQBAEAQBAEAQBAEBUPCVvEXTD5b1w1+wnX4UkbN7xenyhT6RQMhMm0jdguVwLxYdDsUYvHju8Z/PqHUrTQ02Ziu3riv+5Feqps7JfuTUaTKG0NkfsbT+Ww+N6b/AKD3qDtetzj8yxcE181/o7qKDJblrrU19g2e2rleJd5gIBh1yvN9xd6GGjWvSyaNj/5HYmlZOqfihfGi4XDDUANSspFmkyhpdEg9V38FVy3KbZmTovx9EjQy62KaMtVeJJFMTghsa21w5zWxs3czmwt/yIvXVSRq+VEPOZ+SxTpFDStijZG3csaGDmA0q8NajUREK+q3reZ3LKmDn+U8EbJyIvFuAcbvJfp8Xg1FU602xxVN0WG/ovIsVE574fzx+iz5M2ts8dz99Zc1/pDU/rx6wVYbOrNIix2k1/ZE1tNmX4al1fRrcpqPMeJG7l+DuR419Y9yjrWpsl6SJqXX1Oyz5spuQu4r86i2kkaav0FdkZk65Zu8xdGz4QrQzZQq8m2vUkrY0CAIAgCAIAgCAIAgCAICmeFCUNghztBnA/63rhr+7Tr8KSdltVZHXcPlCpUbgRhiOFQLyYN/YlPsk0bTovznczcfos0cWcnai9fQ5qt+REqlzteq2KF7hpuub6xwCsNZNmYXP5EFBHlyI0pUTcFRSwmWy6jYKtj9DJvyZOR3kE9ambJqc3Jkrvw/3n7nBWRZTb0L6FayIMdTAHtLTrF3+14zwpNG6Nd5ux+Q5HIU+VhBIOkG484VDexWOVrtaYKTrXIqXoYHrU9EPcnKXZawvO4p24dI/wD1f2KfsWC92WpH10mFxe1ZSLMdRKGNc52hoLjzBaSSJGxXu1Il5sxqucjU1qczq5i9znu0uJcevUqDLIsj1eutVvLVGxGNRqbiRk/WbFUMPkvIifzOIAPbcu6y51inTguCnhWxZyFeWKF4tymz4HjWBnt524q01secgcnmQNM/IlapQZTgqm0sZp7QcACTgMV2RmUOu2ZvMXRs+EK0M2UKvJtr1JK2NAgCAIAgCAIAgCAIAgCAonhd/TQfuB8qRcFo915ktZHeu6fKFFs6QjQblWXuVNRPKiKXzIZ+fM68bmPSOVwUlY65UrlXchEWqmTGnU3WWD7o2DhfjzBpK6bccqQInFfg4bPS+RV5FcaqqS6nlVDnsI16RzjQt43ZLkU0el6FxsCv2aBjzurs1/rtwP1V4pZs7EjiAlZkPVDYldJ5leyhp81weNDsD6w+o9yqtt0+RIkqana+qffwStDJe3IXcaKeQNBJ1C9QyJetx36kvLDkbRbHThx3cpMzuvcjsHtV1s+HNwpzx/3kQdS/Kf0N8u45yv5XVmbGGDS84+q3T7blC23UZESRprd7ISNmxZUiv4FLeqoTyGCQ3Y8GPYt2Lc5FMql6HVon5zAeM0HtCv7VymovEqKpc645bVVN14A0EjHkKpTn5LlahbI470RVK1a0hcDeb17xKqqe6IiajuNk7xF0cfwBW9uyhTZdt3VSWtjQIAgCAIAgCAIAgCAIAgKJ4Xv00H7gfKkXBaPdeZLWR3runyhQqFViUsBecgJLp3jjR4dTh9VI2K66VyciJtdP40Xmb7LFv5bDwSY9bSPouu3GqsDV4L8KR9nLdIqcittKqpMKZWuQ1U2OS1Rscz4zuZRnt5HjT2j3KwWLUfksa7/97exGV0WGUW9WQjCLaVNskbm69LfWGhclbT5+FzN+7ruPaCTNvRxRpITK+OIYF7gHcjRuv/ciqNFCssqN5/8Af0TMz0YxVOgsaAABoAAA5BoV4RLkuQgFW8+isgoGUNXskziNy3xG8w0+29Uq0589UKqakwTy/ssdHFm4kTjialxUediGCTHDhwC2Yl6ohsuCHVoWZrGg+S0DsC+gNTJaicioOW9yqckqHX3nhJPaVRHOynqpcWJc1ENDaWg9a7IdZud0sneIujj+AK4N2UKZLtu6qS1saBAEAQBAEAQBAEAQBAEBRPC9+mg/cD5Ui4LR7rzJayO9d0+UKFQqsSlgLPkzVbFUROODSdjceR+HvuXpZ02bqGruXA466POQuTzOg23SmWF7Rurs5vrNxAVnrYc9A5m/d1K5TyZuRHFFifeFRlLEZg5DFx495aWvbumEPb1al6wSLG9HIeUjEc25S/0s4kY17dDgHDrV7iekjEcm8rzmq1VaplK9DU1NNZObVPl8ktGYOBzic/3f8lHw0SR1LpU1L77zpfPlRIz/AHI24UgcxBtmr2KF7hpuzW+scAuOunzEDn793U6KWLOSo31OduKoxZkMTihshMsCj2Wojb5LSJH8zSDd1m4KQsyBZZ28ExU5a2XNwrxXAvOUNVsdPK7WWljfWdgPf7Fa62XNwPdy9yBpI8uZqczl8wwVIaW00VpaD1rvh1mTulk7xF0cfwBXBuyhTJdt3VSWtjQIAgCAIAgCAIAgCAIAgKJ4Xv00H7gfKkXBaPdeZLWR3runyhQqFViUsBtWDBcqrcphTpmTdpiohBJ/Mb4kg9Ia+vSrpRVKTxI7fvKpWQLDKrd240OUlnGKTPaPy5Df6jzpHXpUBa1Escmdbsr+l/skaGoy25C60NWHKGO+4+s5YMXFkyQqvFdEfJOcz1TpHUferTYtRlMWJd2KdP8ApD2hFkuR6byxqcI4IAgKhljWXubGNDRnu9Y6B2e9Vi3Ki97Yk3YqTVmRXNV/HArLioElUMTisol64G2ovuStkmCPOePzZLi70W6mfz1q5WbR6PH+W0uv6K3XVOefcmpDR5bWlnyCFp8WPxpDwvOhvUPeo22qm9UiTdipI2VT3NWRd+oqs6gmEwaK0tB613w6wh3Wyd4i6OP4Arg3ZQpku27qpLWxoEAQBAEAQBAEAQBAEAQFE8L36aD9wPlSLgtHuvMlrI713T5QoNEqxKWA28S5HAnWRarqWXPAvYfFlYPKbwjlGkdi7qCrWB9+5dZx1lMk7Lt+46Sx8VRFeLpInjtH8FW3+OaPi1SsrlxPxwVCnWvY76clwvfDqdrYOB31VWrrMfAuU3Fvt1JqlrGypkrgprg9RJ23Euy6zYpWv1A3O9U6fquuiqMxM1+7f0XX9njUQ5yNWnQWlXlFvK0erIMcsoaC52AAJJ4ANK1e5GNVy6kMtarlREOaVtUZHuedLiXXcHAOxUGeVZZHSLvLXFGkbUam4i4khrQXOOAaMSTwALVjHPXJRLzdXI1L1Ljk5k3sZEs4Bk0sZpEfKTrd7laLOszM/wAkm1uTh/ZB1tdnPwZq3rxJWVFvNpmXNuM7x+W3ijju5B7V2V1W2nZhtLqPGjpFndjqTX9HPorzeXG8kkuJ0knSVTJHq5VVSztaiJch8VCMNjQ2loK74dYO62TvEXRx/AFcG7KFMl23dVJa2NAgCAIAgCAIAgCAIAgCAonhe/TQfuB8qRcFo915ktZHeu6fKFBolWZCwG3hXG4H1KxYapgzWJbstG45vjxON8kRN1/pNOp3vUtRVzoFu3cDiq6Ns6cF3KdJsi2IKpudC7O47Dg5nI5qs0M7Jm3tUrs0D4VuchBtHJiKTGI7C70Re0/4/RR9TZEMuLfxX9eh0QV8jMHYoaCqyfqmeQJBwxm/2HFQstj1DNSX9CSjr4Xa1u6kQT1MP92LkIeB9FzppcGCZTfX/h7fwS67l9D3/wC5U6BK/qx/hbJXVa4I9TGjQJ/5Q+i2tmwzZng8bOa09uC3zVdPguUvXV8IYy6aLFMlPcnUeSU78ZXCJvAPHcf4C7ILDkXGRbv2c8lqMTBiX/os9l2PDBvbfG1vdi49anaekigT8E895FTVMky/kvluNNlHlhFBeyC6WfRgb2xn0jrPIPYvCrtBkX4txU6aWz3yrlOwT9qUMyPkeXyOL3uN7nHX/pVeeZ0jspylijjaxqNamBLYMFxqehgqV6MBobS0Fd8Jk7rZO8RdHH8AVwbsoUuXbd1UlrY0CAIAgCAIAgCAIAgCAICieF79NB+4HypFwWj3XmS1kd67p8oc/oyq1IWA28BXG5ASSF5Aizxr2a4wQ2F8bg+NxY8aHMJBC6opnMW9qmj42vS5yXoWezMvp2XCpjEzeOy5jwObQ72KYhtVyYPS8iprKauLFu9iz0WWlDJpk2I8EoLfboKkWV0L993Ujn2fOzdf0NvFadO7czRu4Lns+q6ElYupUOdYnpravoZXVcY0yNA5XN+q2y28TVGOXcRKm3qSPd1EQ5M9pPYF5unjbrch6Np5XamqaG0Mv6VmELXzu1XDY23+s7G7mBXHJaUTdnE7I7LldtYFStbKmrqb2l2wxnAxxXi8cDnaT7FF1FoySYJghKQWfFFjdevM1kEKi3vO642EMa53KZM5XmZIlSV7MBobROB613w6wd3sneIujj+AK3t2UKZLtr1UlrY0CAIAgCAIAgCAIAgCAICh+F/9NB+4HypFwWh3XmS1kd67p8oc8pHKuSIWA2sD1yOQEtsi8VQB5RAR5WL1apgiSMXqigwuYvRHGDE6IcAWyOUHmwt4B2BMtQfbWDUFhXAytYtVUEiONeSuMkuNq8XKDOHLS4yfL5FlEBCqHr2YgNLXuwK7okB3qyd4h6OP4Ara3ZQpku2vVSWtjQIAgCAIAgCAIAgCAIAgKH4YP00P7gfKkXDaHdeZLWR3runyhzWneq89CwE6KdeDmAksqF5qwGQVC1yAeOmTIBidIFsjTBic4LdEB8Fy2uMHl6XA9Dli4GVrwtVQyZWyhaK0GQVCxkGQalYzYMb6hbIwEaaderWA1lW/ArqjTEH6AsneIejj+AK1N2UKZLtr1UlrY0CAIAgCAIAgCAIAgCAICneE6yp6mnibTRmVzZg9zWloubsbxfiRrI7Vy1kbpGXN4kjZkzIpHK9bsPlDnjckLTH9K/vRfcopaGVdxM6fT+P3+jIMlLT81f3ovuWugS8DOn0/j9/o+xktafmr+9F9yx2fLwGn0/j9/o92sWn5q/vRfcsdnS8DGn0/j9/obWLT81f3ovuTs6XgNPp/H7/Q2sWn5q/vRfcnZ0vAafT+P3+jzavaXmr+2L7k7Pl4DT6fx+/0ebVrS81f3ovuWez5eA06n8fv9DataXmr+9F9ydny8Bp1P4/f6G1a0vNX96L7k7Pl4DT6fx+/0fW1e0/NX9sX3LHZ03AafT+P3+htYtPzV/ei+5OzpuA0+n8fv9Hu1i0/NX96L7k7Om4DT6fx+/0ebWLT81f3ovuTs6XgNPp/H7/R4cl7T81f3ovuWez5eBnT6fx+/wBHw7JS0/NX96L7llKCXgNPp/H7/RhkyPtM/wBK/vRfct0opU3DT6fx+/0dts2Mthja4XOEbGuHAQ0AhTrdSFXkW9yqnEkrJoEAQBAEAQBAEAQBAEAQBAEAQBAEAQBAEAQBAEAQBAEAQBAEAQBAEAQBAEAQBAf/2Q==">
            <a:hlinkClick r:id="rId3"/>
          </p:cNvPr>
          <p:cNvSpPr>
            <a:spLocks noChangeAspect="1" noChangeArrowheads="1"/>
          </p:cNvSpPr>
          <p:nvPr/>
        </p:nvSpPr>
        <p:spPr bwMode="auto">
          <a:xfrm>
            <a:off x="422275" y="-609600"/>
            <a:ext cx="2895600" cy="1905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146" name="Picture 2" descr="Ask.fm Icon 256x256 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35973"/>
            <a:ext cx="243840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83301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Ground Zero</a:t>
            </a:r>
            <a:endParaRPr lang="en-US" dirty="0"/>
          </a:p>
        </p:txBody>
      </p:sp>
      <p:sp>
        <p:nvSpPr>
          <p:cNvPr id="3" name="Content Placeholder 2"/>
          <p:cNvSpPr>
            <a:spLocks noGrp="1"/>
          </p:cNvSpPr>
          <p:nvPr>
            <p:ph idx="1"/>
          </p:nvPr>
        </p:nvSpPr>
        <p:spPr/>
        <p:txBody>
          <a:bodyPr/>
          <a:lstStyle/>
          <a:p>
            <a:r>
              <a:rPr lang="en-US" dirty="0" smtClean="0"/>
              <a:t>Last November, I received a tip from a district resident that an inappropriate video was circulating through our high school.</a:t>
            </a:r>
          </a:p>
          <a:p>
            <a:r>
              <a:rPr lang="en-US" dirty="0" smtClean="0"/>
              <a:t>About 3 hours later, it was reported by high school administration that a group of girls was huddled together in the cafeteria viewing a video of a Kings Park 9</a:t>
            </a:r>
            <a:r>
              <a:rPr lang="en-US" baseline="30000" dirty="0" smtClean="0"/>
              <a:t>th</a:t>
            </a:r>
            <a:r>
              <a:rPr lang="en-US" dirty="0" smtClean="0"/>
              <a:t> grade female student engaged in a sexual act with a male student from a neighboring district.</a:t>
            </a:r>
          </a:p>
          <a:p>
            <a:r>
              <a:rPr lang="en-US" dirty="0" smtClean="0"/>
              <a:t>It later became known that the video had been circulating for more than 10 days before it came to our attention.</a:t>
            </a:r>
            <a:endParaRPr lang="en-US" dirty="0"/>
          </a:p>
        </p:txBody>
      </p:sp>
    </p:spTree>
    <p:extLst>
      <p:ext uri="{BB962C8B-B14F-4D97-AF65-F5344CB8AC3E}">
        <p14:creationId xmlns:p14="http://schemas.microsoft.com/office/powerpoint/2010/main" val="25809578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48000" y="382770"/>
            <a:ext cx="2812473" cy="646331"/>
          </a:xfrm>
          <a:prstGeom prst="rect">
            <a:avLst/>
          </a:prstGeom>
          <a:noFill/>
        </p:spPr>
        <p:txBody>
          <a:bodyPr wrap="square" rtlCol="0">
            <a:spAutoFit/>
          </a:bodyPr>
          <a:lstStyle/>
          <a:p>
            <a:pPr algn="ctr"/>
            <a:r>
              <a:rPr lang="en-US" sz="3600" dirty="0" smtClean="0">
                <a:solidFill>
                  <a:schemeClr val="bg1"/>
                </a:solidFill>
              </a:rPr>
              <a:t> </a:t>
            </a:r>
            <a:r>
              <a:rPr lang="en-US" sz="3600" b="1" dirty="0" err="1" smtClean="0">
                <a:solidFill>
                  <a:srgbClr val="FF0000"/>
                </a:solidFill>
              </a:rPr>
              <a:t>Instagram</a:t>
            </a:r>
            <a:endParaRPr lang="en-US" sz="3600" b="1" dirty="0">
              <a:solidFill>
                <a:srgbClr val="FF0000"/>
              </a:solidFill>
            </a:endParaRPr>
          </a:p>
        </p:txBody>
      </p:sp>
      <p:sp>
        <p:nvSpPr>
          <p:cNvPr id="9" name="Subtitle 8"/>
          <p:cNvSpPr>
            <a:spLocks noGrp="1"/>
          </p:cNvSpPr>
          <p:nvPr>
            <p:ph type="subTitle" idx="1"/>
          </p:nvPr>
        </p:nvSpPr>
        <p:spPr>
          <a:xfrm>
            <a:off x="145473" y="1906265"/>
            <a:ext cx="8998528" cy="4951735"/>
          </a:xfrm>
        </p:spPr>
        <p:txBody>
          <a:bodyPr>
            <a:normAutofit fontScale="25000" lnSpcReduction="20000"/>
          </a:bodyPr>
          <a:lstStyle/>
          <a:p>
            <a:pPr algn="l"/>
            <a:r>
              <a:rPr lang="en-US" sz="14400" b="1" dirty="0">
                <a:solidFill>
                  <a:schemeClr val="tx1"/>
                </a:solidFill>
                <a:latin typeface="Times New Roman" pitchFamily="18" charset="0"/>
                <a:cs typeface="Times New Roman" pitchFamily="18" charset="0"/>
              </a:rPr>
              <a:t>Why it's </a:t>
            </a:r>
            <a:r>
              <a:rPr lang="en-US" sz="14400" b="1" dirty="0" smtClean="0">
                <a:solidFill>
                  <a:schemeClr val="tx1"/>
                </a:solidFill>
                <a:latin typeface="Times New Roman" pitchFamily="18" charset="0"/>
                <a:cs typeface="Times New Roman" pitchFamily="18" charset="0"/>
              </a:rPr>
              <a:t>popular</a:t>
            </a:r>
          </a:p>
          <a:p>
            <a:pPr marL="342900" indent="-342900" algn="l">
              <a:buClr>
                <a:schemeClr val="tx1"/>
              </a:buClr>
              <a:buFont typeface="Wingdings" pitchFamily="2" charset="2"/>
              <a:buChar char="Ø"/>
            </a:pPr>
            <a:r>
              <a:rPr lang="en-US" sz="8000" b="1" i="0" dirty="0" smtClean="0">
                <a:solidFill>
                  <a:schemeClr val="tx1"/>
                </a:solidFill>
                <a:latin typeface="+mj-lt"/>
                <a:cs typeface="Times New Roman" pitchFamily="18" charset="0"/>
              </a:rPr>
              <a:t>It integrates the most popular features of social media (sharing, seeing, and commenting on photos)</a:t>
            </a:r>
          </a:p>
          <a:p>
            <a:pPr marL="342900" indent="-342900" algn="l">
              <a:buClr>
                <a:schemeClr val="tx1"/>
              </a:buClr>
              <a:buFont typeface="Wingdings" pitchFamily="2" charset="2"/>
              <a:buChar char="Ø"/>
            </a:pPr>
            <a:r>
              <a:rPr lang="en-US" sz="8000" b="1" i="0" dirty="0" smtClean="0">
                <a:solidFill>
                  <a:schemeClr val="tx1"/>
                </a:solidFill>
                <a:latin typeface="+mj-lt"/>
                <a:cs typeface="Times New Roman" pitchFamily="18" charset="0"/>
              </a:rPr>
              <a:t>Allows user to apply fun filters and effects to photos</a:t>
            </a:r>
            <a:r>
              <a:rPr lang="en-US" dirty="0" smtClean="0">
                <a:solidFill>
                  <a:schemeClr val="tx1"/>
                </a:solidFill>
                <a:latin typeface="Times New Roman" pitchFamily="18" charset="0"/>
                <a:cs typeface="Times New Roman" pitchFamily="18" charset="0"/>
              </a:rPr>
              <a:t/>
            </a:r>
            <a:br>
              <a:rPr lang="en-US" dirty="0" smtClean="0">
                <a:solidFill>
                  <a:schemeClr val="tx1"/>
                </a:solidFill>
                <a:latin typeface="Times New Roman" pitchFamily="18" charset="0"/>
                <a:cs typeface="Times New Roman" pitchFamily="18" charset="0"/>
              </a:rPr>
            </a:br>
            <a:endParaRPr lang="en-US" dirty="0" smtClean="0">
              <a:solidFill>
                <a:schemeClr val="tx1"/>
              </a:solidFill>
              <a:latin typeface="Times New Roman" pitchFamily="18" charset="0"/>
              <a:cs typeface="Times New Roman" pitchFamily="18" charset="0"/>
            </a:endParaRPr>
          </a:p>
          <a:p>
            <a:r>
              <a:rPr lang="en-US" sz="14400" b="1" dirty="0" smtClean="0">
                <a:solidFill>
                  <a:schemeClr val="tx1"/>
                </a:solidFill>
                <a:latin typeface="Times New Roman" pitchFamily="18" charset="0"/>
                <a:cs typeface="Times New Roman" pitchFamily="18" charset="0"/>
              </a:rPr>
              <a:t>What parents need to know</a:t>
            </a:r>
          </a:p>
          <a:p>
            <a:pPr marL="342900" lvl="0" indent="-342900">
              <a:buFont typeface="Wingdings" pitchFamily="2" charset="2"/>
              <a:buChar char="Ø"/>
            </a:pPr>
            <a:r>
              <a:rPr lang="en-US" sz="8000" b="1" i="0" dirty="0" smtClean="0">
                <a:solidFill>
                  <a:schemeClr val="tx1"/>
                </a:solidFill>
              </a:rPr>
              <a:t>Teens are looking for “likes”  Likes equal popularity, success, self worth</a:t>
            </a:r>
          </a:p>
          <a:p>
            <a:pPr marL="342900" lvl="0" indent="-342900">
              <a:buFont typeface="Wingdings" pitchFamily="2" charset="2"/>
              <a:buChar char="Ø"/>
            </a:pPr>
            <a:r>
              <a:rPr lang="en-US" sz="8000" b="1" i="0" dirty="0" smtClean="0">
                <a:solidFill>
                  <a:schemeClr val="tx1"/>
                </a:solidFill>
              </a:rPr>
              <a:t>Photos are public by default (unless privacy settings are adjusted)</a:t>
            </a:r>
          </a:p>
          <a:p>
            <a:pPr marL="342900" lvl="0" indent="-342900">
              <a:buFont typeface="Wingdings" pitchFamily="2" charset="2"/>
              <a:buChar char="Ø"/>
            </a:pPr>
            <a:r>
              <a:rPr lang="en-US" sz="8000" b="1" i="0" dirty="0" err="1" smtClean="0">
                <a:solidFill>
                  <a:schemeClr val="tx1"/>
                </a:solidFill>
              </a:rPr>
              <a:t>Hashtags</a:t>
            </a:r>
            <a:r>
              <a:rPr lang="en-US" sz="8000" b="1" i="0" dirty="0" smtClean="0">
                <a:solidFill>
                  <a:schemeClr val="tx1"/>
                </a:solidFill>
              </a:rPr>
              <a:t> (#</a:t>
            </a:r>
            <a:r>
              <a:rPr lang="en-US" sz="8000" b="1" i="0" dirty="0" err="1" smtClean="0">
                <a:solidFill>
                  <a:schemeClr val="tx1"/>
                </a:solidFill>
              </a:rPr>
              <a:t>HSWpoolparty</a:t>
            </a:r>
            <a:r>
              <a:rPr lang="en-US" sz="8000" b="1" i="0" dirty="0" smtClean="0">
                <a:solidFill>
                  <a:schemeClr val="tx1"/>
                </a:solidFill>
              </a:rPr>
              <a:t>) and location info make photos even more visible to communities beyond teens’ followers if account is public</a:t>
            </a:r>
          </a:p>
          <a:p>
            <a:pPr marL="342900" lvl="0" indent="-342900">
              <a:buFont typeface="Wingdings" pitchFamily="2" charset="2"/>
              <a:buChar char="Ø"/>
            </a:pPr>
            <a:r>
              <a:rPr lang="en-US" sz="8000" b="1" i="0" dirty="0" smtClean="0">
                <a:solidFill>
                  <a:schemeClr val="tx1"/>
                </a:solidFill>
              </a:rPr>
              <a:t>Private messaging is now an option making it easier to share inappropriate content</a:t>
            </a:r>
          </a:p>
          <a:p>
            <a:pPr marL="342900" lvl="0" indent="-342900">
              <a:buFont typeface="Wingdings" pitchFamily="2" charset="2"/>
              <a:buChar char="Ø"/>
            </a:pPr>
            <a:r>
              <a:rPr lang="en-US" sz="8000" b="1" i="0" dirty="0" smtClean="0">
                <a:solidFill>
                  <a:schemeClr val="tx1"/>
                </a:solidFill>
              </a:rPr>
              <a:t>Strangers can send private messages to your teen</a:t>
            </a:r>
          </a:p>
          <a:p>
            <a:pPr marL="342900" lvl="0" indent="-342900">
              <a:buFont typeface="Wingdings" pitchFamily="2" charset="2"/>
              <a:buChar char="Ø"/>
            </a:pPr>
            <a:r>
              <a:rPr lang="en-US" sz="8000" b="1" i="0" dirty="0" smtClean="0">
                <a:solidFill>
                  <a:schemeClr val="tx1"/>
                </a:solidFill>
              </a:rPr>
              <a:t>Content is often questionable</a:t>
            </a:r>
          </a:p>
          <a:p>
            <a:pPr algn="l"/>
            <a:endParaRPr lang="en-US" sz="8000" dirty="0">
              <a:solidFill>
                <a:schemeClr val="tx1"/>
              </a:solidFill>
            </a:endParaRPr>
          </a:p>
          <a:p>
            <a:endParaRPr lang="en-US" dirty="0">
              <a:solidFill>
                <a:schemeClr val="tx1"/>
              </a:solidFill>
            </a:endParaRPr>
          </a:p>
        </p:txBody>
      </p:sp>
      <p:sp>
        <p:nvSpPr>
          <p:cNvPr id="10" name="TextBox 9"/>
          <p:cNvSpPr txBox="1"/>
          <p:nvPr/>
        </p:nvSpPr>
        <p:spPr>
          <a:xfrm>
            <a:off x="2295524" y="1023837"/>
            <a:ext cx="6467475" cy="1015663"/>
          </a:xfrm>
          <a:prstGeom prst="rect">
            <a:avLst/>
          </a:prstGeom>
          <a:noFill/>
        </p:spPr>
        <p:txBody>
          <a:bodyPr wrap="square" rtlCol="0">
            <a:spAutoFit/>
          </a:bodyPr>
          <a:lstStyle/>
          <a:p>
            <a:r>
              <a:rPr lang="en-US" sz="2000" b="1" i="1" dirty="0" smtClean="0">
                <a:solidFill>
                  <a:srgbClr val="FF0000"/>
                </a:solidFill>
              </a:rPr>
              <a:t>A </a:t>
            </a:r>
            <a:r>
              <a:rPr lang="en-US" sz="2000" dirty="0" smtClean="0">
                <a:solidFill>
                  <a:srgbClr val="FF0000"/>
                </a:solidFill>
              </a:rPr>
              <a:t> </a:t>
            </a:r>
            <a:r>
              <a:rPr lang="en-US" sz="2000" b="1" dirty="0" smtClean="0">
                <a:solidFill>
                  <a:srgbClr val="FF0000"/>
                </a:solidFill>
              </a:rPr>
              <a:t>platform that lets users snap, edit, and share photos and 15-second videos -- either publicly or with a network of followers </a:t>
            </a:r>
            <a:endParaRPr lang="en-US" sz="2000" b="1" dirty="0">
              <a:solidFill>
                <a:srgbClr val="FF0000"/>
              </a:solidFill>
            </a:endParaRPr>
          </a:p>
        </p:txBody>
      </p:sp>
      <p:pic>
        <p:nvPicPr>
          <p:cNvPr id="7172" name="Picture 4" descr="instagram for social media marketi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035" y="0"/>
            <a:ext cx="2183765" cy="16288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43224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 </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500" y="712043"/>
            <a:ext cx="23622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4267200" y="419656"/>
            <a:ext cx="3352800" cy="584775"/>
          </a:xfrm>
          <a:prstGeom prst="rect">
            <a:avLst/>
          </a:prstGeom>
          <a:noFill/>
        </p:spPr>
        <p:txBody>
          <a:bodyPr wrap="square" rtlCol="0">
            <a:spAutoFit/>
          </a:bodyPr>
          <a:lstStyle/>
          <a:p>
            <a:r>
              <a:rPr lang="en-US" sz="3200" dirty="0" smtClean="0">
                <a:solidFill>
                  <a:srgbClr val="FF0000"/>
                </a:solidFill>
              </a:rPr>
              <a:t>VSCO</a:t>
            </a:r>
            <a:endParaRPr lang="en-US" sz="3200" dirty="0">
              <a:solidFill>
                <a:srgbClr val="FF0000"/>
              </a:solidFill>
            </a:endParaRPr>
          </a:p>
        </p:txBody>
      </p:sp>
      <p:sp>
        <p:nvSpPr>
          <p:cNvPr id="5" name="Rectangle 4"/>
          <p:cNvSpPr/>
          <p:nvPr/>
        </p:nvSpPr>
        <p:spPr>
          <a:xfrm>
            <a:off x="3213100" y="1029831"/>
            <a:ext cx="5257800" cy="2246769"/>
          </a:xfrm>
          <a:prstGeom prst="rect">
            <a:avLst/>
          </a:prstGeom>
        </p:spPr>
        <p:txBody>
          <a:bodyPr wrap="square">
            <a:spAutoFit/>
          </a:bodyPr>
          <a:lstStyle/>
          <a:p>
            <a:r>
              <a:rPr lang="en-US" sz="2000" dirty="0">
                <a:solidFill>
                  <a:srgbClr val="FF0000"/>
                </a:solidFill>
              </a:rPr>
              <a:t>VSCO is the premier way to shoot, edit, and share your photographs. VSCO is integrated with the curated VSCO Grid, a showcase of exceptional images from around the globe. </a:t>
            </a:r>
            <a:r>
              <a:rPr lang="en-US" sz="2000" dirty="0" smtClean="0">
                <a:solidFill>
                  <a:srgbClr val="FF0000"/>
                </a:solidFill>
              </a:rPr>
              <a:t> </a:t>
            </a:r>
          </a:p>
          <a:p>
            <a:endParaRPr lang="en-US" sz="2000" dirty="0" smtClean="0">
              <a:solidFill>
                <a:srgbClr val="FF0000"/>
              </a:solidFill>
            </a:endParaRPr>
          </a:p>
          <a:p>
            <a:r>
              <a:rPr lang="en-US" sz="2000" dirty="0" smtClean="0">
                <a:solidFill>
                  <a:srgbClr val="FF0000"/>
                </a:solidFill>
              </a:rPr>
              <a:t>It’s similar to </a:t>
            </a:r>
            <a:r>
              <a:rPr lang="en-US" sz="2000" dirty="0" err="1" smtClean="0">
                <a:solidFill>
                  <a:srgbClr val="FF0000"/>
                </a:solidFill>
              </a:rPr>
              <a:t>Instagram</a:t>
            </a:r>
            <a:r>
              <a:rPr lang="en-US" sz="2000" dirty="0" smtClean="0">
                <a:solidFill>
                  <a:srgbClr val="FF0000"/>
                </a:solidFill>
              </a:rPr>
              <a:t>  and Tumbler but you can’t comment back </a:t>
            </a:r>
            <a:endParaRPr lang="en-US" sz="2000" dirty="0">
              <a:solidFill>
                <a:srgbClr val="FF0000"/>
              </a:solidFill>
            </a:endParaRPr>
          </a:p>
        </p:txBody>
      </p:sp>
      <p:sp>
        <p:nvSpPr>
          <p:cNvPr id="6" name="TextBox 5"/>
          <p:cNvSpPr txBox="1"/>
          <p:nvPr/>
        </p:nvSpPr>
        <p:spPr>
          <a:xfrm>
            <a:off x="889000" y="3276600"/>
            <a:ext cx="6934200" cy="1569660"/>
          </a:xfrm>
          <a:prstGeom prst="rect">
            <a:avLst/>
          </a:prstGeom>
          <a:noFill/>
        </p:spPr>
        <p:txBody>
          <a:bodyPr wrap="square" rtlCol="0">
            <a:spAutoFit/>
          </a:bodyPr>
          <a:lstStyle/>
          <a:p>
            <a:r>
              <a:rPr lang="en-US" sz="2400" dirty="0" smtClean="0"/>
              <a:t>    </a:t>
            </a:r>
            <a:r>
              <a:rPr lang="en-US" sz="2400" b="1" dirty="0" smtClean="0"/>
              <a:t>Positives:</a:t>
            </a:r>
          </a:p>
          <a:p>
            <a:pPr marL="342900" indent="-342900">
              <a:buFont typeface="Arial" pitchFamily="34" charset="0"/>
              <a:buChar char="•"/>
            </a:pPr>
            <a:r>
              <a:rPr lang="en-US" sz="2400" i="1" dirty="0" smtClean="0"/>
              <a:t>VSCO App has more defined and  sensitive filters which delivers higher resolution pictures.</a:t>
            </a:r>
          </a:p>
          <a:p>
            <a:pPr marL="285750" indent="-285750">
              <a:buFont typeface="Arial" pitchFamily="34" charset="0"/>
              <a:buChar char="•"/>
            </a:pPr>
            <a:r>
              <a:rPr lang="en-US" sz="2400" i="1" dirty="0" smtClean="0"/>
              <a:t>Targets creative photographs and posting them. </a:t>
            </a:r>
            <a:endParaRPr lang="en-US" sz="2400" i="1" dirty="0"/>
          </a:p>
        </p:txBody>
      </p:sp>
      <p:sp>
        <p:nvSpPr>
          <p:cNvPr id="8" name="TextBox 7"/>
          <p:cNvSpPr txBox="1"/>
          <p:nvPr/>
        </p:nvSpPr>
        <p:spPr>
          <a:xfrm>
            <a:off x="762000" y="5105400"/>
            <a:ext cx="7696200" cy="1200329"/>
          </a:xfrm>
          <a:prstGeom prst="rect">
            <a:avLst/>
          </a:prstGeom>
          <a:noFill/>
        </p:spPr>
        <p:txBody>
          <a:bodyPr wrap="square" rtlCol="0">
            <a:spAutoFit/>
          </a:bodyPr>
          <a:lstStyle/>
          <a:p>
            <a:r>
              <a:rPr lang="en-US" dirty="0" smtClean="0"/>
              <a:t>        </a:t>
            </a:r>
            <a:r>
              <a:rPr lang="en-US" sz="2400" b="1" dirty="0" smtClean="0"/>
              <a:t>What we need to know:</a:t>
            </a:r>
          </a:p>
          <a:p>
            <a:pPr marL="285750" indent="-285750">
              <a:buFont typeface="Arial" pitchFamily="34" charset="0"/>
              <a:buChar char="•"/>
            </a:pPr>
            <a:r>
              <a:rPr lang="en-US" sz="2400" i="1" dirty="0" smtClean="0"/>
              <a:t>Students are posting inappropriate pictures of themselves and friends. </a:t>
            </a:r>
            <a:endParaRPr lang="en-US" sz="2400" i="1" dirty="0"/>
          </a:p>
        </p:txBody>
      </p:sp>
    </p:spTree>
    <p:extLst>
      <p:ext uri="{BB962C8B-B14F-4D97-AF65-F5344CB8AC3E}">
        <p14:creationId xmlns:p14="http://schemas.microsoft.com/office/powerpoint/2010/main" val="4890665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914400"/>
            <a:ext cx="8991600" cy="5943600"/>
          </a:xfrm>
        </p:spPr>
        <p:txBody>
          <a:bodyPr>
            <a:normAutofit fontScale="90000"/>
          </a:bodyPr>
          <a:lstStyle/>
          <a:p>
            <a:r>
              <a:rPr lang="en-US" b="1" dirty="0" smtClean="0">
                <a:solidFill>
                  <a:schemeClr val="tx1"/>
                </a:solidFill>
              </a:rPr>
              <a:t/>
            </a:r>
            <a:br>
              <a:rPr lang="en-US" b="1" dirty="0" smtClean="0">
                <a:solidFill>
                  <a:schemeClr val="tx1"/>
                </a:solidFill>
              </a:rPr>
            </a:br>
            <a:r>
              <a:rPr lang="en-US" sz="2400" b="1" dirty="0" smtClean="0">
                <a:solidFill>
                  <a:schemeClr val="tx1"/>
                </a:solidFill>
              </a:rPr>
              <a:t>Hiding Apps:</a:t>
            </a:r>
            <a:r>
              <a:rPr lang="en-US" b="1" dirty="0" smtClean="0">
                <a:solidFill>
                  <a:schemeClr val="tx1"/>
                </a:solidFill>
              </a:rPr>
              <a:t/>
            </a:r>
            <a:br>
              <a:rPr lang="en-US" b="1" dirty="0" smtClean="0">
                <a:solidFill>
                  <a:schemeClr val="tx1"/>
                </a:solidFill>
              </a:rPr>
            </a:br>
            <a:r>
              <a:rPr lang="en-US" sz="2000" b="1" dirty="0">
                <a:solidFill>
                  <a:schemeClr val="tx1"/>
                </a:solidFill>
                <a:latin typeface="+mn-lt"/>
              </a:rPr>
              <a:t/>
            </a:r>
            <a:br>
              <a:rPr lang="en-US" sz="2000" b="1" dirty="0">
                <a:solidFill>
                  <a:schemeClr val="tx1"/>
                </a:solidFill>
                <a:latin typeface="+mn-lt"/>
              </a:rPr>
            </a:br>
            <a:r>
              <a:rPr lang="en-US" sz="2400" b="1" dirty="0" smtClean="0">
                <a:solidFill>
                  <a:schemeClr val="tx1"/>
                </a:solidFill>
                <a:latin typeface="+mn-lt"/>
              </a:rPr>
              <a:t>**KEEPSAFE (Android </a:t>
            </a:r>
            <a:r>
              <a:rPr lang="en-US" sz="2400" b="1" dirty="0">
                <a:solidFill>
                  <a:schemeClr val="tx1"/>
                </a:solidFill>
                <a:latin typeface="+mn-lt"/>
              </a:rPr>
              <a:t>or iPhone, </a:t>
            </a:r>
            <a:r>
              <a:rPr lang="en-US" sz="2400" b="1" dirty="0" smtClean="0">
                <a:solidFill>
                  <a:schemeClr val="tx1"/>
                </a:solidFill>
                <a:latin typeface="+mn-lt"/>
              </a:rPr>
              <a:t>free) allows user to </a:t>
            </a:r>
            <a:r>
              <a:rPr lang="en-US" sz="2400" b="1" dirty="0">
                <a:solidFill>
                  <a:schemeClr val="tx1"/>
                </a:solidFill>
                <a:latin typeface="+mn-lt"/>
              </a:rPr>
              <a:t>upload pictures and videos into the app from the phone gallery and keeps them secured under a password. </a:t>
            </a:r>
            <a:r>
              <a:rPr lang="en-US" sz="2400" b="1" dirty="0" smtClean="0">
                <a:solidFill>
                  <a:schemeClr val="tx1"/>
                </a:solidFill>
                <a:latin typeface="+mn-lt"/>
              </a:rPr>
              <a:t>It  has a feature. </a:t>
            </a:r>
            <a:br>
              <a:rPr lang="en-US" sz="2400" b="1" dirty="0" smtClean="0">
                <a:solidFill>
                  <a:schemeClr val="tx1"/>
                </a:solidFill>
                <a:latin typeface="+mn-lt"/>
              </a:rPr>
            </a:br>
            <a:r>
              <a:rPr lang="en-US" sz="2400" b="1" dirty="0">
                <a:solidFill>
                  <a:schemeClr val="tx1"/>
                </a:solidFill>
                <a:latin typeface="+mn-lt"/>
              </a:rPr>
              <a:t/>
            </a:r>
            <a:br>
              <a:rPr lang="en-US" sz="2400" b="1" dirty="0">
                <a:solidFill>
                  <a:schemeClr val="tx1"/>
                </a:solidFill>
                <a:latin typeface="+mn-lt"/>
              </a:rPr>
            </a:br>
            <a:r>
              <a:rPr lang="en-US" sz="2400" b="1" dirty="0" smtClean="0">
                <a:solidFill>
                  <a:schemeClr val="tx1"/>
                </a:solidFill>
                <a:latin typeface="+mn-lt"/>
              </a:rPr>
              <a:t>**VAULT (Android </a:t>
            </a:r>
            <a:r>
              <a:rPr lang="en-US" sz="2400" b="1" dirty="0">
                <a:solidFill>
                  <a:schemeClr val="tx1"/>
                </a:solidFill>
                <a:latin typeface="+mn-lt"/>
              </a:rPr>
              <a:t>or iPhone, free</a:t>
            </a:r>
            <a:r>
              <a:rPr lang="en-US" sz="2400" b="1" dirty="0" smtClean="0">
                <a:solidFill>
                  <a:schemeClr val="tx1"/>
                </a:solidFill>
                <a:latin typeface="+mn-lt"/>
              </a:rPr>
              <a:t>) allows user to hide photos and videos  </a:t>
            </a:r>
            <a:br>
              <a:rPr lang="en-US" sz="2400" b="1" dirty="0" smtClean="0">
                <a:solidFill>
                  <a:schemeClr val="tx1"/>
                </a:solidFill>
                <a:latin typeface="+mn-lt"/>
              </a:rPr>
            </a:br>
            <a:r>
              <a:rPr lang="en-US" sz="2400" b="1" dirty="0">
                <a:solidFill>
                  <a:schemeClr val="tx1"/>
                </a:solidFill>
                <a:latin typeface="+mn-lt"/>
              </a:rPr>
              <a:t/>
            </a:r>
            <a:br>
              <a:rPr lang="en-US" sz="2400" b="1" dirty="0">
                <a:solidFill>
                  <a:schemeClr val="tx1"/>
                </a:solidFill>
                <a:latin typeface="+mn-lt"/>
              </a:rPr>
            </a:br>
            <a:r>
              <a:rPr lang="en-US" sz="2400" b="1" dirty="0" smtClean="0">
                <a:solidFill>
                  <a:schemeClr val="tx1"/>
                </a:solidFill>
                <a:latin typeface="+mn-lt"/>
              </a:rPr>
              <a:t>**DISGUISE APPS:  Examples are Smart </a:t>
            </a:r>
            <a:r>
              <a:rPr lang="en-US" sz="2400" b="1" dirty="0">
                <a:solidFill>
                  <a:schemeClr val="tx1"/>
                </a:solidFill>
                <a:latin typeface="+mn-lt"/>
              </a:rPr>
              <a:t>Hide Calculator (Android, free) and Secret Calculator (iPhone, free) appear as calculators </a:t>
            </a:r>
            <a:r>
              <a:rPr lang="en-US" sz="2400" b="1" dirty="0" smtClean="0">
                <a:solidFill>
                  <a:schemeClr val="tx1"/>
                </a:solidFill>
                <a:latin typeface="+mn-lt"/>
              </a:rPr>
              <a:t/>
            </a:r>
            <a:br>
              <a:rPr lang="en-US" sz="2400" b="1" dirty="0" smtClean="0">
                <a:solidFill>
                  <a:schemeClr val="tx1"/>
                </a:solidFill>
                <a:latin typeface="+mn-lt"/>
              </a:rPr>
            </a:br>
            <a:r>
              <a:rPr lang="en-US" sz="2400" b="1" dirty="0">
                <a:solidFill>
                  <a:schemeClr val="tx1"/>
                </a:solidFill>
                <a:latin typeface="+mn-lt"/>
              </a:rPr>
              <a:t/>
            </a:r>
            <a:br>
              <a:rPr lang="en-US" sz="2400" b="1" dirty="0">
                <a:solidFill>
                  <a:schemeClr val="tx1"/>
                </a:solidFill>
                <a:latin typeface="+mn-lt"/>
              </a:rPr>
            </a:br>
            <a:r>
              <a:rPr lang="en-US" sz="2400" b="1" dirty="0" smtClean="0">
                <a:solidFill>
                  <a:schemeClr val="tx1"/>
                </a:solidFill>
                <a:latin typeface="+mn-lt"/>
              </a:rPr>
              <a:t>** DISAPPEARING APS:  Makes </a:t>
            </a:r>
            <a:r>
              <a:rPr lang="en-US" sz="2400" b="1" dirty="0">
                <a:solidFill>
                  <a:schemeClr val="tx1"/>
                </a:solidFill>
                <a:latin typeface="+mn-lt"/>
              </a:rPr>
              <a:t>apps disappear before parents' prying eyes, allowing </a:t>
            </a:r>
            <a:r>
              <a:rPr lang="en-US" sz="2400" b="1" dirty="0" smtClean="0">
                <a:solidFill>
                  <a:schemeClr val="tx1"/>
                </a:solidFill>
                <a:latin typeface="+mn-lt"/>
              </a:rPr>
              <a:t>users </a:t>
            </a:r>
            <a:r>
              <a:rPr lang="en-US" sz="2400" b="1" dirty="0">
                <a:solidFill>
                  <a:schemeClr val="tx1"/>
                </a:solidFill>
                <a:latin typeface="+mn-lt"/>
              </a:rPr>
              <a:t>to virtually hide apps they don't want you to see. </a:t>
            </a:r>
            <a:r>
              <a:rPr lang="en-US" sz="2400" b="1" dirty="0">
                <a:solidFill>
                  <a:schemeClr val="tx1"/>
                </a:solidFill>
              </a:rPr>
              <a:t/>
            </a:r>
            <a:br>
              <a:rPr lang="en-US" sz="2400" b="1" dirty="0">
                <a:solidFill>
                  <a:schemeClr val="tx1"/>
                </a:solidFill>
              </a:rPr>
            </a:br>
            <a:endParaRPr lang="en-US" sz="2400" b="1" dirty="0">
              <a:solidFill>
                <a:schemeClr val="tx1"/>
              </a:solidFill>
            </a:endParaRPr>
          </a:p>
        </p:txBody>
      </p:sp>
      <p:sp>
        <p:nvSpPr>
          <p:cNvPr id="5" name="TextBox 4"/>
          <p:cNvSpPr txBox="1"/>
          <p:nvPr/>
        </p:nvSpPr>
        <p:spPr>
          <a:xfrm>
            <a:off x="152400" y="381000"/>
            <a:ext cx="8610600" cy="2062103"/>
          </a:xfrm>
          <a:prstGeom prst="rect">
            <a:avLst/>
          </a:prstGeom>
          <a:noFill/>
        </p:spPr>
        <p:txBody>
          <a:bodyPr wrap="square" rtlCol="0">
            <a:spAutoFit/>
          </a:bodyPr>
          <a:lstStyle/>
          <a:p>
            <a:pPr algn="ctr"/>
            <a:r>
              <a:rPr lang="en-US" sz="3200" b="1" dirty="0" smtClean="0">
                <a:solidFill>
                  <a:srgbClr val="FF0000"/>
                </a:solidFill>
              </a:rPr>
              <a:t>Calculator or Hidden App?  </a:t>
            </a:r>
          </a:p>
          <a:p>
            <a:pPr algn="ctr"/>
            <a:r>
              <a:rPr lang="en-US" sz="3200" b="1" dirty="0" smtClean="0">
                <a:solidFill>
                  <a:srgbClr val="FF0000"/>
                </a:solidFill>
              </a:rPr>
              <a:t>Teens are Disguising Content with </a:t>
            </a:r>
          </a:p>
          <a:p>
            <a:pPr algn="ctr"/>
            <a:r>
              <a:rPr lang="en-US" sz="3200" b="1" dirty="0" smtClean="0">
                <a:solidFill>
                  <a:srgbClr val="FF0000"/>
                </a:solidFill>
              </a:rPr>
              <a:t>Hidden Apps</a:t>
            </a:r>
          </a:p>
          <a:p>
            <a:pPr algn="ctr"/>
            <a:r>
              <a:rPr lang="en-US" sz="3200" b="1" dirty="0" smtClean="0">
                <a:solidFill>
                  <a:srgbClr val="FF0000"/>
                </a:solidFill>
              </a:rPr>
              <a:t>(see handout list)</a:t>
            </a:r>
            <a:endParaRPr lang="en-US" sz="3200" b="1" dirty="0">
              <a:solidFill>
                <a:srgbClr val="FF0000"/>
              </a:solidFill>
            </a:endParaRPr>
          </a:p>
        </p:txBody>
      </p:sp>
    </p:spTree>
    <p:extLst>
      <p:ext uri="{BB962C8B-B14F-4D97-AF65-F5344CB8AC3E}">
        <p14:creationId xmlns:p14="http://schemas.microsoft.com/office/powerpoint/2010/main" val="42937799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423938"/>
            <a:ext cx="8839200" cy="646331"/>
          </a:xfrm>
          <a:prstGeom prst="rect">
            <a:avLst/>
          </a:prstGeom>
          <a:noFill/>
        </p:spPr>
        <p:txBody>
          <a:bodyPr wrap="square" rtlCol="0">
            <a:spAutoFit/>
          </a:bodyPr>
          <a:lstStyle/>
          <a:p>
            <a:pPr algn="ctr"/>
            <a:r>
              <a:rPr lang="en-US" sz="3600" b="1" dirty="0">
                <a:solidFill>
                  <a:srgbClr val="FF0000"/>
                </a:solidFill>
              </a:rPr>
              <a:t>Enable Restrictions on </a:t>
            </a:r>
            <a:r>
              <a:rPr lang="en-US" sz="3600" b="1" dirty="0" smtClean="0">
                <a:solidFill>
                  <a:srgbClr val="FF0000"/>
                </a:solidFill>
              </a:rPr>
              <a:t>IPhone</a:t>
            </a:r>
            <a:endParaRPr lang="en-US" sz="3600" b="1" dirty="0">
              <a:solidFill>
                <a:srgbClr val="FF0000"/>
              </a:solidFill>
            </a:endParaRPr>
          </a:p>
        </p:txBody>
      </p:sp>
      <p:sp>
        <p:nvSpPr>
          <p:cNvPr id="9" name="Subtitle 8"/>
          <p:cNvSpPr>
            <a:spLocks noGrp="1"/>
          </p:cNvSpPr>
          <p:nvPr>
            <p:ph type="subTitle" idx="1"/>
          </p:nvPr>
        </p:nvSpPr>
        <p:spPr>
          <a:xfrm>
            <a:off x="145473" y="609600"/>
            <a:ext cx="8991600" cy="6096000"/>
          </a:xfrm>
        </p:spPr>
        <p:txBody>
          <a:bodyPr>
            <a:normAutofit fontScale="32500" lnSpcReduction="20000"/>
          </a:bodyPr>
          <a:lstStyle/>
          <a:p>
            <a:endParaRPr lang="en-US" sz="6700" b="1" dirty="0" smtClean="0">
              <a:solidFill>
                <a:schemeClr val="tx1"/>
              </a:solidFill>
            </a:endParaRPr>
          </a:p>
          <a:p>
            <a:pPr algn="ctr"/>
            <a:r>
              <a:rPr lang="en-US" sz="6700" b="1" dirty="0" smtClean="0">
                <a:solidFill>
                  <a:schemeClr val="tx1"/>
                </a:solidFill>
              </a:rPr>
              <a:t>Hiding apps on your smart phone does NOT delete the APP.  It simply removes it from being visible on Home Screen of phone.  Teens can hide them from you or you can use it as Parental Controls.  </a:t>
            </a:r>
          </a:p>
          <a:p>
            <a:endParaRPr lang="en-US" sz="4000" dirty="0" smtClean="0">
              <a:solidFill>
                <a:schemeClr val="tx1"/>
              </a:solidFill>
            </a:endParaRPr>
          </a:p>
          <a:p>
            <a:r>
              <a:rPr lang="en-US" sz="5900" dirty="0" smtClean="0">
                <a:solidFill>
                  <a:schemeClr val="tx1"/>
                </a:solidFill>
              </a:rPr>
              <a:t>Hide Apps on I Phone:  </a:t>
            </a:r>
          </a:p>
          <a:p>
            <a:r>
              <a:rPr lang="en-US" sz="5900" dirty="0">
                <a:solidFill>
                  <a:schemeClr val="tx1"/>
                </a:solidFill>
              </a:rPr>
              <a:t>	</a:t>
            </a:r>
            <a:r>
              <a:rPr lang="en-US" sz="5900" dirty="0" smtClean="0">
                <a:solidFill>
                  <a:schemeClr val="tx1"/>
                </a:solidFill>
              </a:rPr>
              <a:t>Go to Settings </a:t>
            </a:r>
            <a:r>
              <a:rPr lang="en-US" sz="5900" dirty="0">
                <a:solidFill>
                  <a:schemeClr val="tx1"/>
                </a:solidFill>
              </a:rPr>
              <a:t>&gt; General &gt; Restrictions </a:t>
            </a:r>
            <a:endParaRPr lang="en-US" sz="5900" dirty="0" smtClean="0">
              <a:solidFill>
                <a:schemeClr val="tx1"/>
              </a:solidFill>
            </a:endParaRPr>
          </a:p>
          <a:p>
            <a:r>
              <a:rPr lang="en-US" sz="5900" dirty="0">
                <a:solidFill>
                  <a:schemeClr val="tx1"/>
                </a:solidFill>
              </a:rPr>
              <a:t>	</a:t>
            </a:r>
            <a:r>
              <a:rPr lang="en-US" sz="5900" dirty="0" smtClean="0">
                <a:solidFill>
                  <a:schemeClr val="tx1"/>
                </a:solidFill>
              </a:rPr>
              <a:t>Click enable restrictions , enter a pass code</a:t>
            </a:r>
          </a:p>
          <a:p>
            <a:r>
              <a:rPr lang="en-US" sz="5900" dirty="0">
                <a:solidFill>
                  <a:schemeClr val="tx1"/>
                </a:solidFill>
              </a:rPr>
              <a:t>	C</a:t>
            </a:r>
            <a:r>
              <a:rPr lang="en-US" sz="5900" dirty="0" smtClean="0">
                <a:solidFill>
                  <a:schemeClr val="tx1"/>
                </a:solidFill>
              </a:rPr>
              <a:t>heck which apps you want to  restrict</a:t>
            </a:r>
          </a:p>
          <a:p>
            <a:endParaRPr lang="en-US" sz="5900" dirty="0" smtClean="0">
              <a:solidFill>
                <a:schemeClr val="tx1"/>
              </a:solidFill>
            </a:endParaRPr>
          </a:p>
          <a:p>
            <a:r>
              <a:rPr lang="en-US" sz="5900" dirty="0" smtClean="0">
                <a:solidFill>
                  <a:schemeClr val="tx1"/>
                </a:solidFill>
              </a:rPr>
              <a:t>Hide Apps on Androids:</a:t>
            </a:r>
          </a:p>
          <a:p>
            <a:r>
              <a:rPr lang="en-US" sz="5900" dirty="0">
                <a:solidFill>
                  <a:schemeClr val="tx1"/>
                </a:solidFill>
              </a:rPr>
              <a:t>	</a:t>
            </a:r>
            <a:r>
              <a:rPr lang="en-US" sz="5900" dirty="0" smtClean="0">
                <a:solidFill>
                  <a:schemeClr val="tx1"/>
                </a:solidFill>
              </a:rPr>
              <a:t>Go to </a:t>
            </a:r>
            <a:r>
              <a:rPr lang="en-US" sz="5900" dirty="0">
                <a:solidFill>
                  <a:schemeClr val="tx1"/>
                </a:solidFill>
              </a:rPr>
              <a:t>the App Drawer &gt; Home &gt; Settings &gt; </a:t>
            </a:r>
            <a:endParaRPr lang="en-US" sz="5900" dirty="0" smtClean="0">
              <a:solidFill>
                <a:schemeClr val="tx1"/>
              </a:solidFill>
            </a:endParaRPr>
          </a:p>
          <a:p>
            <a:r>
              <a:rPr lang="en-US" sz="5900" dirty="0">
                <a:solidFill>
                  <a:schemeClr val="tx1"/>
                </a:solidFill>
              </a:rPr>
              <a:t>	</a:t>
            </a:r>
            <a:r>
              <a:rPr lang="en-US" sz="5900" dirty="0" smtClean="0">
                <a:solidFill>
                  <a:schemeClr val="tx1"/>
                </a:solidFill>
              </a:rPr>
              <a:t>Hide </a:t>
            </a:r>
            <a:r>
              <a:rPr lang="en-US" sz="5900" dirty="0">
                <a:solidFill>
                  <a:schemeClr val="tx1"/>
                </a:solidFill>
              </a:rPr>
              <a:t>Applications and </a:t>
            </a:r>
            <a:r>
              <a:rPr lang="en-US" sz="5900" dirty="0" smtClean="0">
                <a:solidFill>
                  <a:schemeClr val="tx1"/>
                </a:solidFill>
              </a:rPr>
              <a:t>choose </a:t>
            </a:r>
            <a:r>
              <a:rPr lang="en-US" sz="5900" dirty="0">
                <a:solidFill>
                  <a:schemeClr val="tx1"/>
                </a:solidFill>
              </a:rPr>
              <a:t>apps that you </a:t>
            </a:r>
            <a:r>
              <a:rPr lang="en-US" sz="5900" dirty="0" smtClean="0">
                <a:solidFill>
                  <a:schemeClr val="tx1"/>
                </a:solidFill>
              </a:rPr>
              <a:t>would </a:t>
            </a:r>
            <a:r>
              <a:rPr lang="en-US" sz="5900" dirty="0">
                <a:solidFill>
                  <a:schemeClr val="tx1"/>
                </a:solidFill>
              </a:rPr>
              <a:t>like </a:t>
            </a:r>
            <a:r>
              <a:rPr lang="en-US" sz="5900" dirty="0" smtClean="0">
                <a:solidFill>
                  <a:schemeClr val="tx1"/>
                </a:solidFill>
              </a:rPr>
              <a:t>to </a:t>
            </a:r>
            <a:r>
              <a:rPr lang="en-US" sz="5900" dirty="0">
                <a:solidFill>
                  <a:schemeClr val="tx1"/>
                </a:solidFill>
              </a:rPr>
              <a:t>hide. </a:t>
            </a:r>
            <a:endParaRPr lang="en-US" sz="5900" dirty="0" smtClean="0">
              <a:solidFill>
                <a:schemeClr val="tx1"/>
              </a:solidFill>
            </a:endParaRPr>
          </a:p>
          <a:p>
            <a:r>
              <a:rPr lang="en-US" sz="5900" dirty="0" smtClean="0">
                <a:solidFill>
                  <a:schemeClr val="tx1"/>
                </a:solidFill>
              </a:rPr>
              <a:t>	Repeat process to unhide</a:t>
            </a:r>
          </a:p>
          <a:p>
            <a:endParaRPr lang="en-US" sz="4000" dirty="0">
              <a:solidFill>
                <a:schemeClr val="tx1"/>
              </a:solidFill>
            </a:endParaRPr>
          </a:p>
          <a:p>
            <a:r>
              <a:rPr lang="en-US" sz="8000" dirty="0" smtClean="0">
                <a:solidFill>
                  <a:schemeClr val="tx1"/>
                </a:solidFill>
                <a:hlinkClick r:id="rId3"/>
              </a:rPr>
              <a:t>http</a:t>
            </a:r>
            <a:r>
              <a:rPr lang="en-US" sz="8000" dirty="0">
                <a:solidFill>
                  <a:schemeClr val="tx1"/>
                </a:solidFill>
                <a:hlinkClick r:id="rId3"/>
              </a:rPr>
              <a:t>://</a:t>
            </a:r>
            <a:r>
              <a:rPr lang="en-US" sz="8000" dirty="0" smtClean="0">
                <a:solidFill>
                  <a:schemeClr val="tx1"/>
                </a:solidFill>
                <a:hlinkClick r:id="rId3"/>
              </a:rPr>
              <a:t>support.apple.com/kb/ht4213</a:t>
            </a:r>
            <a:endParaRPr lang="en-US" sz="8000" dirty="0" smtClean="0">
              <a:solidFill>
                <a:schemeClr val="tx1"/>
              </a:solidFill>
            </a:endParaRPr>
          </a:p>
          <a:p>
            <a:endParaRPr lang="en-US" sz="4000" dirty="0">
              <a:solidFill>
                <a:schemeClr val="tx1"/>
              </a:solidFill>
            </a:endParaRPr>
          </a:p>
        </p:txBody>
      </p:sp>
    </p:spTree>
    <p:extLst>
      <p:ext uri="{BB962C8B-B14F-4D97-AF65-F5344CB8AC3E}">
        <p14:creationId xmlns:p14="http://schemas.microsoft.com/office/powerpoint/2010/main" val="21125952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Helps for Parents</a:t>
            </a:r>
            <a:endParaRPr lang="en-US" dirty="0"/>
          </a:p>
        </p:txBody>
      </p:sp>
      <p:sp>
        <p:nvSpPr>
          <p:cNvPr id="3" name="Content Placeholder 2"/>
          <p:cNvSpPr>
            <a:spLocks noGrp="1"/>
          </p:cNvSpPr>
          <p:nvPr>
            <p:ph idx="1"/>
          </p:nvPr>
        </p:nvSpPr>
        <p:spPr/>
        <p:txBody>
          <a:bodyPr>
            <a:normAutofit fontScale="92500"/>
          </a:bodyPr>
          <a:lstStyle/>
          <a:p>
            <a:r>
              <a:rPr lang="en-US" dirty="0" smtClean="0"/>
              <a:t>“I </a:t>
            </a:r>
            <a:r>
              <a:rPr lang="en-US" dirty="0"/>
              <a:t>use an app on my phone called </a:t>
            </a:r>
            <a:r>
              <a:rPr lang="en-US" b="1" dirty="0" err="1"/>
              <a:t>TeenSafe</a:t>
            </a:r>
            <a:r>
              <a:rPr lang="en-US" b="1" dirty="0"/>
              <a:t>.</a:t>
            </a:r>
            <a:r>
              <a:rPr lang="en-US" dirty="0"/>
              <a:t> I pay monthly but since we all have </a:t>
            </a:r>
            <a:r>
              <a:rPr lang="en-US" dirty="0" err="1"/>
              <a:t>iphones</a:t>
            </a:r>
            <a:r>
              <a:rPr lang="en-US" dirty="0"/>
              <a:t>, it allows me to receive both of my children's texts without them knowing. (I set it up before they received their phones) Other Apps I know friends use are</a:t>
            </a:r>
            <a:r>
              <a:rPr lang="en-US" b="1" dirty="0"/>
              <a:t> Spy </a:t>
            </a:r>
            <a:r>
              <a:rPr lang="en-US" dirty="0"/>
              <a:t>and</a:t>
            </a:r>
            <a:r>
              <a:rPr lang="en-US" b="1" dirty="0"/>
              <a:t> </a:t>
            </a:r>
            <a:r>
              <a:rPr lang="en-US" b="1" dirty="0" err="1"/>
              <a:t>Highster</a:t>
            </a:r>
            <a:r>
              <a:rPr lang="en-US" dirty="0"/>
              <a:t>.  If you go into the </a:t>
            </a:r>
            <a:r>
              <a:rPr lang="en-US" dirty="0" err="1"/>
              <a:t>Playstore</a:t>
            </a:r>
            <a:r>
              <a:rPr lang="en-US" dirty="0"/>
              <a:t>, there seem to be a few others that would be worth looking </a:t>
            </a:r>
            <a:r>
              <a:rPr lang="en-US" dirty="0" smtClean="0"/>
              <a:t>into:”</a:t>
            </a:r>
            <a:r>
              <a:rPr lang="en-US" dirty="0"/>
              <a:t> </a:t>
            </a:r>
          </a:p>
          <a:p>
            <a:pPr marL="0" indent="0">
              <a:buNone/>
            </a:pPr>
            <a:endParaRPr lang="en-US" dirty="0"/>
          </a:p>
          <a:p>
            <a:r>
              <a:rPr lang="en-US" u="sng" dirty="0">
                <a:hlinkClick r:id="rId2"/>
              </a:rPr>
              <a:t>http://www.teensafe.com/?</a:t>
            </a:r>
            <a:r>
              <a:rPr lang="en-US" u="sng" dirty="0" smtClean="0">
                <a:hlinkClick r:id="rId2"/>
              </a:rPr>
              <a:t>CID=115024536&amp;SID=1860715&amp;OID=1072779896</a:t>
            </a:r>
            <a:endParaRPr lang="en-US" u="sng" dirty="0" smtClean="0">
              <a:hlinkClick r:id="rId3"/>
            </a:endParaRPr>
          </a:p>
          <a:p>
            <a:r>
              <a:rPr lang="en-US" u="sng" dirty="0" smtClean="0">
                <a:hlinkClick r:id="rId3"/>
              </a:rPr>
              <a:t>http</a:t>
            </a:r>
            <a:r>
              <a:rPr lang="en-US" u="sng" dirty="0">
                <a:hlinkClick r:id="rId3"/>
              </a:rPr>
              <a:t>://www.phonesheriff.com/</a:t>
            </a:r>
            <a:endParaRPr lang="en-US" dirty="0"/>
          </a:p>
          <a:p>
            <a:r>
              <a:rPr lang="en-US" u="sng" dirty="0">
                <a:hlinkClick r:id="rId4"/>
              </a:rPr>
              <a:t>http://www.secureteen.com/faq</a:t>
            </a:r>
            <a:endParaRPr lang="en-US" dirty="0"/>
          </a:p>
          <a:p>
            <a:r>
              <a:rPr lang="en-US" u="sng" dirty="0" smtClean="0">
                <a:hlinkClick r:id="rId5"/>
              </a:rPr>
              <a:t>http</a:t>
            </a:r>
            <a:r>
              <a:rPr lang="en-US" u="sng" dirty="0">
                <a:hlinkClick r:id="rId5"/>
              </a:rPr>
              <a:t>://www.crosswalk.com/family/parenting/kids/9-most-dangerous-apps-for-kids.html</a:t>
            </a:r>
            <a:endParaRPr lang="en-US" dirty="0"/>
          </a:p>
          <a:p>
            <a:endParaRPr lang="en-US" dirty="0"/>
          </a:p>
        </p:txBody>
      </p:sp>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 y="690562"/>
            <a:ext cx="2381250" cy="60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902183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Additional Articles for Educators</a:t>
            </a:r>
            <a:endParaRPr lang="en-US" dirty="0"/>
          </a:p>
        </p:txBody>
      </p:sp>
      <p:sp>
        <p:nvSpPr>
          <p:cNvPr id="3" name="Content Placeholder 2"/>
          <p:cNvSpPr>
            <a:spLocks noGrp="1"/>
          </p:cNvSpPr>
          <p:nvPr>
            <p:ph idx="1"/>
          </p:nvPr>
        </p:nvSpPr>
        <p:spPr/>
        <p:txBody>
          <a:bodyPr/>
          <a:lstStyle/>
          <a:p>
            <a:pPr marL="0" indent="0">
              <a:buNone/>
            </a:pPr>
            <a:r>
              <a:rPr lang="en-US" b="1" dirty="0"/>
              <a:t>As Kids Go Online, New Tools For </a:t>
            </a:r>
            <a:r>
              <a:rPr lang="en-US" b="1" dirty="0" smtClean="0"/>
              <a:t>Parents</a:t>
            </a:r>
            <a:endParaRPr lang="en-US" u="sng" dirty="0" smtClean="0">
              <a:hlinkClick r:id="rId2"/>
            </a:endParaRPr>
          </a:p>
          <a:p>
            <a:r>
              <a:rPr lang="en-US" u="sng" dirty="0" smtClean="0">
                <a:hlinkClick r:id="rId2"/>
              </a:rPr>
              <a:t>http</a:t>
            </a:r>
            <a:r>
              <a:rPr lang="en-US" u="sng" dirty="0">
                <a:hlinkClick r:id="rId2"/>
              </a:rPr>
              <a:t>://www.npr.org/sections/alltechconsidered/2015/11/09/455349534/as-kids-go-online-new-tools-for-parents-to-spy</a:t>
            </a:r>
            <a:endParaRPr lang="en-US" dirty="0"/>
          </a:p>
          <a:p>
            <a:pPr marL="0" indent="0">
              <a:buNone/>
            </a:pPr>
            <a:r>
              <a:rPr lang="en-US" b="1" dirty="0"/>
              <a:t>How to monitor your teen’s phone</a:t>
            </a:r>
            <a:endParaRPr lang="en-US" dirty="0"/>
          </a:p>
          <a:p>
            <a:r>
              <a:rPr lang="en-US" u="sng" dirty="0">
                <a:hlinkClick r:id="rId3"/>
              </a:rPr>
              <a:t>http://www.bewebsmart.com/mobile-devices-tablets/how-to-monitor-your-teens-phone/</a:t>
            </a:r>
            <a:endParaRPr lang="en-US" dirty="0"/>
          </a:p>
          <a:p>
            <a:endParaRPr lang="en-US" dirty="0"/>
          </a:p>
        </p:txBody>
      </p:sp>
    </p:spTree>
    <p:extLst>
      <p:ext uri="{BB962C8B-B14F-4D97-AF65-F5344CB8AC3E}">
        <p14:creationId xmlns:p14="http://schemas.microsoft.com/office/powerpoint/2010/main" val="20526049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19200"/>
            <a:ext cx="8534400" cy="5334000"/>
          </a:xfrm>
        </p:spPr>
        <p:txBody>
          <a:bodyPr>
            <a:normAutofit lnSpcReduction="10000"/>
          </a:bodyPr>
          <a:lstStyle/>
          <a:p>
            <a:endParaRPr lang="en-US" sz="2400" dirty="0" smtClean="0"/>
          </a:p>
          <a:p>
            <a:r>
              <a:rPr lang="en-US" dirty="0"/>
              <a:t>Don’t be afraid to set </a:t>
            </a:r>
            <a:r>
              <a:rPr lang="en-US" dirty="0" smtClean="0"/>
              <a:t>boundaries or suggest that                             parents do the same.  </a:t>
            </a:r>
            <a:endParaRPr lang="en-US" dirty="0"/>
          </a:p>
          <a:p>
            <a:r>
              <a:rPr lang="en-US" dirty="0"/>
              <a:t>Set a good adult example for our students</a:t>
            </a:r>
            <a:r>
              <a:rPr lang="en-US" dirty="0" smtClean="0"/>
              <a:t>.</a:t>
            </a:r>
          </a:p>
          <a:p>
            <a:r>
              <a:rPr lang="en-US" dirty="0"/>
              <a:t>Continually tell students to </a:t>
            </a:r>
            <a:r>
              <a:rPr lang="en-US" b="1" dirty="0"/>
              <a:t>THINK</a:t>
            </a:r>
            <a:r>
              <a:rPr lang="en-US" dirty="0"/>
              <a:t> before they send</a:t>
            </a:r>
            <a:r>
              <a:rPr lang="en-US" dirty="0" smtClean="0"/>
              <a:t>.</a:t>
            </a:r>
            <a:endParaRPr lang="en-US" sz="2400" dirty="0" smtClean="0"/>
          </a:p>
          <a:p>
            <a:r>
              <a:rPr lang="en-US" sz="2400" dirty="0" smtClean="0"/>
              <a:t>Tell students to report any potential problematic behavior to an adult.</a:t>
            </a:r>
          </a:p>
          <a:p>
            <a:r>
              <a:rPr lang="en-US" dirty="0" smtClean="0"/>
              <a:t>Tell students to immediately report to an adult if they receive any unwanted and/or obscene material.  If they report it, THEY WILL NOT GET IN TROUBLE.</a:t>
            </a:r>
          </a:p>
          <a:p>
            <a:r>
              <a:rPr lang="en-US" dirty="0" smtClean="0"/>
              <a:t>Create a </a:t>
            </a:r>
            <a:r>
              <a:rPr lang="en-US" b="1" dirty="0" smtClean="0"/>
              <a:t>family charging station </a:t>
            </a:r>
            <a:r>
              <a:rPr lang="en-US" dirty="0" smtClean="0"/>
              <a:t>in the home where all electronic devices “live” at night.</a:t>
            </a:r>
            <a:endParaRPr lang="en-US" sz="2400" dirty="0" smtClean="0"/>
          </a:p>
          <a:p>
            <a:r>
              <a:rPr lang="en-US" sz="2400" dirty="0" smtClean="0"/>
              <a:t>Promote </a:t>
            </a:r>
            <a:r>
              <a:rPr lang="en-US" sz="2400" dirty="0"/>
              <a:t>one word with </a:t>
            </a:r>
            <a:r>
              <a:rPr lang="en-US" dirty="0" smtClean="0"/>
              <a:t>students </a:t>
            </a:r>
            <a:r>
              <a:rPr lang="en-US" sz="2400" dirty="0" smtClean="0"/>
              <a:t>- </a:t>
            </a:r>
            <a:r>
              <a:rPr lang="en-US" sz="2400" dirty="0"/>
              <a:t>“Respect”. Respect of self, others and sport. A cyber rule to live by. </a:t>
            </a:r>
            <a:endParaRPr lang="en-US" sz="2400" dirty="0" smtClean="0"/>
          </a:p>
          <a:p>
            <a:endParaRPr lang="en-US" sz="2400" dirty="0" smtClean="0"/>
          </a:p>
          <a:p>
            <a:endParaRPr lang="en-US" sz="2400" dirty="0" smtClean="0"/>
          </a:p>
          <a:p>
            <a:endParaRPr lang="en-US" sz="2400" dirty="0" smtClean="0"/>
          </a:p>
          <a:p>
            <a:pPr marL="0" indent="0">
              <a:buNone/>
            </a:pPr>
            <a:endParaRPr lang="en-US" sz="2400" dirty="0"/>
          </a:p>
        </p:txBody>
      </p:sp>
      <p:sp>
        <p:nvSpPr>
          <p:cNvPr id="4" name="TextBox 3"/>
          <p:cNvSpPr txBox="1"/>
          <p:nvPr/>
        </p:nvSpPr>
        <p:spPr>
          <a:xfrm>
            <a:off x="990600" y="609600"/>
            <a:ext cx="4800600" cy="646331"/>
          </a:xfrm>
          <a:prstGeom prst="rect">
            <a:avLst/>
          </a:prstGeom>
          <a:noFill/>
        </p:spPr>
        <p:txBody>
          <a:bodyPr wrap="square" rtlCol="0">
            <a:spAutoFit/>
          </a:bodyPr>
          <a:lstStyle/>
          <a:p>
            <a:pPr algn="ctr"/>
            <a:r>
              <a:rPr lang="en-US" sz="3600" b="1" dirty="0" smtClean="0"/>
              <a:t>What We Can Do?</a:t>
            </a:r>
            <a:endParaRPr lang="en-US" sz="3600"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1145" y="495301"/>
            <a:ext cx="1461056" cy="194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078959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Safety:  It Takes A Village</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6500" y="1752600"/>
            <a:ext cx="3810000" cy="3651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94631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47800" y="435570"/>
            <a:ext cx="6546985" cy="923330"/>
          </a:xfrm>
          <a:prstGeom prst="rect">
            <a:avLst/>
          </a:prstGeom>
          <a:noFill/>
        </p:spPr>
        <p:txBody>
          <a:bodyPr wrap="none" lIns="91440" tIns="45720" rIns="91440" bIns="45720">
            <a:spAutoFit/>
          </a:bodyPr>
          <a:lstStyle/>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What is Social Media?</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7" name="TextBox 6"/>
          <p:cNvSpPr txBox="1"/>
          <p:nvPr/>
        </p:nvSpPr>
        <p:spPr>
          <a:xfrm>
            <a:off x="304800" y="1676400"/>
            <a:ext cx="8305800" cy="5078313"/>
          </a:xfrm>
          <a:prstGeom prst="rect">
            <a:avLst/>
          </a:prstGeom>
          <a:noFill/>
        </p:spPr>
        <p:txBody>
          <a:bodyPr wrap="square" rtlCol="0">
            <a:spAutoFit/>
          </a:bodyPr>
          <a:lstStyle/>
          <a:p>
            <a:pPr fontAlgn="t"/>
            <a:r>
              <a:rPr lang="en-US" sz="3600" dirty="0" smtClean="0"/>
              <a:t>Social Media includes forms </a:t>
            </a:r>
            <a:r>
              <a:rPr lang="en-US" sz="3600" dirty="0"/>
              <a:t>of electronic communication </a:t>
            </a:r>
            <a:r>
              <a:rPr lang="en-US" sz="3600" dirty="0" smtClean="0"/>
              <a:t>where users create </a:t>
            </a:r>
            <a:r>
              <a:rPr lang="en-US" sz="3600" dirty="0"/>
              <a:t>online </a:t>
            </a:r>
            <a:r>
              <a:rPr lang="en-US" sz="3600" dirty="0" smtClean="0"/>
              <a:t>“communities” </a:t>
            </a:r>
            <a:r>
              <a:rPr lang="en-US" sz="3600" dirty="0"/>
              <a:t>to share information, ideas, personal messages, and other </a:t>
            </a:r>
            <a:r>
              <a:rPr lang="en-US" sz="3600" dirty="0" smtClean="0"/>
              <a:t>content, such as videos</a:t>
            </a:r>
            <a:r>
              <a:rPr lang="en-US" sz="3600" dirty="0"/>
              <a:t> </a:t>
            </a:r>
            <a:r>
              <a:rPr lang="en-US" sz="3600" dirty="0" smtClean="0"/>
              <a:t>and photographs (pics).</a:t>
            </a:r>
          </a:p>
          <a:p>
            <a:pPr fontAlgn="t"/>
            <a:endParaRPr lang="en-US" sz="3600" dirty="0" smtClean="0"/>
          </a:p>
          <a:p>
            <a:pPr fontAlgn="t"/>
            <a:endParaRPr lang="en-US" sz="3600" dirty="0"/>
          </a:p>
          <a:p>
            <a:pPr fontAlgn="t"/>
            <a:endParaRPr lang="en-US" sz="3600" dirty="0">
              <a:effectLst/>
            </a:endParaRPr>
          </a:p>
        </p:txBody>
      </p:sp>
    </p:spTree>
    <p:extLst>
      <p:ext uri="{BB962C8B-B14F-4D97-AF65-F5344CB8AC3E}">
        <p14:creationId xmlns:p14="http://schemas.microsoft.com/office/powerpoint/2010/main" val="13742498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Young People and Social Media</a:t>
            </a:r>
            <a:endParaRPr lang="en-US" dirty="0"/>
          </a:p>
        </p:txBody>
      </p:sp>
      <p:sp>
        <p:nvSpPr>
          <p:cNvPr id="3" name="Content Placeholder 2"/>
          <p:cNvSpPr>
            <a:spLocks noGrp="1"/>
          </p:cNvSpPr>
          <p:nvPr>
            <p:ph idx="1"/>
          </p:nvPr>
        </p:nvSpPr>
        <p:spPr>
          <a:xfrm>
            <a:off x="457200" y="1600200"/>
            <a:ext cx="8229600" cy="4343400"/>
          </a:xfrm>
        </p:spPr>
        <p:txBody>
          <a:bodyPr>
            <a:normAutofit lnSpcReduction="10000"/>
          </a:bodyPr>
          <a:lstStyle/>
          <a:p>
            <a:r>
              <a:rPr lang="en-US" dirty="0" smtClean="0"/>
              <a:t>According to the PEW Research Center, </a:t>
            </a:r>
            <a:r>
              <a:rPr lang="en-US" dirty="0" smtClean="0">
                <a:solidFill>
                  <a:srgbClr val="FF0000"/>
                </a:solidFill>
              </a:rPr>
              <a:t>young </a:t>
            </a:r>
            <a:r>
              <a:rPr lang="en-US" dirty="0">
                <a:solidFill>
                  <a:srgbClr val="FF0000"/>
                </a:solidFill>
              </a:rPr>
              <a:t>adults </a:t>
            </a:r>
            <a:r>
              <a:rPr lang="en-US" dirty="0" smtClean="0"/>
              <a:t>are </a:t>
            </a:r>
            <a:r>
              <a:rPr lang="en-US" dirty="0"/>
              <a:t>the most likely to use social media – fully </a:t>
            </a:r>
            <a:r>
              <a:rPr lang="en-US" dirty="0">
                <a:solidFill>
                  <a:srgbClr val="FF0000"/>
                </a:solidFill>
              </a:rPr>
              <a:t>90%</a:t>
            </a:r>
            <a:r>
              <a:rPr lang="en-US" dirty="0"/>
              <a:t> do</a:t>
            </a:r>
            <a:r>
              <a:rPr lang="en-US" dirty="0" smtClean="0"/>
              <a:t>.</a:t>
            </a:r>
          </a:p>
          <a:p>
            <a:r>
              <a:rPr lang="en-US" dirty="0" smtClean="0">
                <a:solidFill>
                  <a:srgbClr val="FF0000"/>
                </a:solidFill>
              </a:rPr>
              <a:t>Women use slightly more </a:t>
            </a:r>
            <a:r>
              <a:rPr lang="en-US" dirty="0" smtClean="0"/>
              <a:t>than men, and families with higher levels of income tend to consume more social media.</a:t>
            </a:r>
          </a:p>
          <a:p>
            <a:r>
              <a:rPr lang="en-US" dirty="0" smtClean="0"/>
              <a:t>A recent CNN report indicated that on average, teens consume </a:t>
            </a:r>
            <a:r>
              <a:rPr lang="en-US" dirty="0" smtClean="0">
                <a:solidFill>
                  <a:srgbClr val="FF0000"/>
                </a:solidFill>
              </a:rPr>
              <a:t>9 hours </a:t>
            </a:r>
            <a:r>
              <a:rPr lang="en-US" dirty="0" smtClean="0"/>
              <a:t>of social media daily (more time than they spend sleeping).</a:t>
            </a:r>
          </a:p>
          <a:p>
            <a:r>
              <a:rPr lang="en-US" dirty="0" smtClean="0"/>
              <a:t>Many teens consume social media using </a:t>
            </a:r>
            <a:r>
              <a:rPr lang="en-US" dirty="0" smtClean="0">
                <a:solidFill>
                  <a:srgbClr val="FF0000"/>
                </a:solidFill>
              </a:rPr>
              <a:t>multiple devices</a:t>
            </a:r>
            <a:r>
              <a:rPr lang="en-US" dirty="0" smtClean="0"/>
              <a:t>.</a:t>
            </a:r>
          </a:p>
          <a:p>
            <a:r>
              <a:rPr lang="en-US" dirty="0" smtClean="0"/>
              <a:t>Some teens are “</a:t>
            </a:r>
            <a:r>
              <a:rPr lang="en-US" dirty="0" smtClean="0">
                <a:solidFill>
                  <a:srgbClr val="FF0000"/>
                </a:solidFill>
              </a:rPr>
              <a:t>addicted to media</a:t>
            </a:r>
            <a:r>
              <a:rPr lang="en-US" dirty="0" smtClean="0"/>
              <a:t>” and check social media 100+ times per day.</a:t>
            </a:r>
            <a:endParaRPr lang="en-US" dirty="0"/>
          </a:p>
        </p:txBody>
      </p:sp>
      <p:sp>
        <p:nvSpPr>
          <p:cNvPr id="4" name="TextBox 3"/>
          <p:cNvSpPr txBox="1"/>
          <p:nvPr/>
        </p:nvSpPr>
        <p:spPr>
          <a:xfrm>
            <a:off x="457200" y="5867400"/>
            <a:ext cx="8229600" cy="646331"/>
          </a:xfrm>
          <a:prstGeom prst="rect">
            <a:avLst/>
          </a:prstGeom>
          <a:noFill/>
        </p:spPr>
        <p:txBody>
          <a:bodyPr wrap="square" rtlCol="0">
            <a:spAutoFit/>
          </a:bodyPr>
          <a:lstStyle/>
          <a:p>
            <a:r>
              <a:rPr lang="en-US" dirty="0"/>
              <a:t>http://www.pewinternet.org/</a:t>
            </a:r>
          </a:p>
          <a:p>
            <a:r>
              <a:rPr lang="en-US" dirty="0" smtClean="0"/>
              <a:t>http</a:t>
            </a:r>
            <a:r>
              <a:rPr lang="en-US" dirty="0"/>
              <a:t>://www.cnn.com/2015/11/03/health/teens-tweens-media-screen-use-report</a:t>
            </a:r>
            <a:r>
              <a:rPr lang="en-US" dirty="0" smtClean="0"/>
              <a:t>/</a:t>
            </a:r>
          </a:p>
        </p:txBody>
      </p:sp>
    </p:spTree>
    <p:extLst>
      <p:ext uri="{BB962C8B-B14F-4D97-AF65-F5344CB8AC3E}">
        <p14:creationId xmlns:p14="http://schemas.microsoft.com/office/powerpoint/2010/main" val="38041793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Forms of Problematic Behavior</a:t>
            </a:r>
            <a:endParaRPr lang="en-US" dirty="0"/>
          </a:p>
        </p:txBody>
      </p:sp>
      <p:sp>
        <p:nvSpPr>
          <p:cNvPr id="3" name="Content Placeholder 2"/>
          <p:cNvSpPr>
            <a:spLocks noGrp="1"/>
          </p:cNvSpPr>
          <p:nvPr>
            <p:ph idx="1"/>
          </p:nvPr>
        </p:nvSpPr>
        <p:spPr>
          <a:xfrm>
            <a:off x="457200" y="1447800"/>
            <a:ext cx="8229600" cy="4876800"/>
          </a:xfrm>
        </p:spPr>
        <p:txBody>
          <a:bodyPr>
            <a:normAutofit fontScale="92500" lnSpcReduction="10000"/>
          </a:bodyPr>
          <a:lstStyle/>
          <a:p>
            <a:r>
              <a:rPr lang="en-US" dirty="0" smtClean="0"/>
              <a:t>“</a:t>
            </a:r>
            <a:r>
              <a:rPr lang="en-US" b="1" dirty="0" smtClean="0"/>
              <a:t>Bullying</a:t>
            </a:r>
            <a:r>
              <a:rPr lang="en-US" dirty="0" smtClean="0"/>
              <a:t>” includes </a:t>
            </a:r>
            <a:r>
              <a:rPr lang="en-US" dirty="0"/>
              <a:t>systematic and intentional infliction of physical harm or psychological distress on an individual or group of individuals. Bullying can also encompass unwanted purposeful written, verbal, non-verbal, social or relational, or physical </a:t>
            </a:r>
            <a:r>
              <a:rPr lang="en-US" dirty="0" smtClean="0"/>
              <a:t>behavior.  Bullying that is electronic in nature is often referred to as cyberbullying. </a:t>
            </a:r>
          </a:p>
          <a:p>
            <a:r>
              <a:rPr lang="en-US" dirty="0" smtClean="0"/>
              <a:t>“</a:t>
            </a:r>
            <a:r>
              <a:rPr lang="en-US" b="1" dirty="0" smtClean="0"/>
              <a:t>Harassment</a:t>
            </a:r>
            <a:r>
              <a:rPr lang="en-US" dirty="0"/>
              <a:t>” means the creation of a hostile environment by conduct or by verbal threats, intimidation or abuse that has or would have the effect of unreasonably and substantially interfering with a student’s educational </a:t>
            </a:r>
            <a:r>
              <a:rPr lang="en-US" dirty="0" smtClean="0"/>
              <a:t>performance…</a:t>
            </a:r>
          </a:p>
          <a:p>
            <a:r>
              <a:rPr lang="en-US" dirty="0" smtClean="0"/>
              <a:t>“</a:t>
            </a:r>
            <a:r>
              <a:rPr lang="en-US" b="1" dirty="0" smtClean="0"/>
              <a:t>Sexual Harassment</a:t>
            </a:r>
            <a:r>
              <a:rPr lang="en-US" dirty="0" smtClean="0"/>
              <a:t>” means bullying</a:t>
            </a:r>
            <a:r>
              <a:rPr lang="en-US" dirty="0"/>
              <a:t>, harassment or discrimination of a sexual nature, as defined by the School District’s sexual harassment </a:t>
            </a:r>
            <a:r>
              <a:rPr lang="en-US" dirty="0" smtClean="0"/>
              <a:t>policy.</a:t>
            </a:r>
          </a:p>
          <a:p>
            <a:r>
              <a:rPr lang="en-US" dirty="0" smtClean="0"/>
              <a:t>“</a:t>
            </a:r>
            <a:r>
              <a:rPr lang="en-US" b="1" dirty="0" smtClean="0"/>
              <a:t>Sexting</a:t>
            </a:r>
            <a:r>
              <a:rPr lang="en-US" dirty="0" smtClean="0"/>
              <a:t>” means taking nude or semi-nude photos or videos of self or others and forwarding them electronically.</a:t>
            </a:r>
          </a:p>
          <a:p>
            <a:endParaRPr lang="en-US" dirty="0"/>
          </a:p>
        </p:txBody>
      </p:sp>
    </p:spTree>
    <p:extLst>
      <p:ext uri="{BB962C8B-B14F-4D97-AF65-F5344CB8AC3E}">
        <p14:creationId xmlns:p14="http://schemas.microsoft.com/office/powerpoint/2010/main" val="37764147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Off-Campus Conduct </a:t>
            </a:r>
            <a:br>
              <a:rPr lang="en-US" dirty="0" smtClean="0"/>
            </a:br>
            <a:r>
              <a:rPr lang="en-US" dirty="0" smtClean="0"/>
              <a:t>(ref: Code of Conduct #3410)</a:t>
            </a:r>
            <a:endParaRPr lang="en-US" dirty="0"/>
          </a:p>
        </p:txBody>
      </p:sp>
      <p:sp>
        <p:nvSpPr>
          <p:cNvPr id="3" name="Content Placeholder 2"/>
          <p:cNvSpPr>
            <a:spLocks noGrp="1"/>
          </p:cNvSpPr>
          <p:nvPr>
            <p:ph idx="1"/>
          </p:nvPr>
        </p:nvSpPr>
        <p:spPr/>
        <p:txBody>
          <a:bodyPr>
            <a:normAutofit lnSpcReduction="10000"/>
          </a:bodyPr>
          <a:lstStyle/>
          <a:p>
            <a:r>
              <a:rPr lang="en-US" dirty="0" smtClean="0"/>
              <a:t>Students </a:t>
            </a:r>
            <a:r>
              <a:rPr lang="en-US" dirty="0"/>
              <a:t>may not engage in off-campus misconduct that endangers the health and safety of students or staff within the school or interferes with or </a:t>
            </a:r>
            <a:r>
              <a:rPr lang="en-US" dirty="0">
                <a:solidFill>
                  <a:srgbClr val="FF0000"/>
                </a:solidFill>
              </a:rPr>
              <a:t>can reasonably be expected to substantially disrupt the educational process </a:t>
            </a:r>
            <a:r>
              <a:rPr lang="en-US" dirty="0"/>
              <a:t>in the school or at a school function. Examples of such misconduct include, but are not limited to:</a:t>
            </a:r>
          </a:p>
          <a:p>
            <a:pPr lvl="1"/>
            <a:r>
              <a:rPr lang="en-US" dirty="0"/>
              <a:t>Cyberbullying</a:t>
            </a:r>
          </a:p>
          <a:p>
            <a:pPr lvl="1"/>
            <a:r>
              <a:rPr lang="en-US" dirty="0"/>
              <a:t>Threatening, hazing or harassing students or school personnel over the phone or the internet.</a:t>
            </a:r>
          </a:p>
          <a:p>
            <a:pPr lvl="1"/>
            <a:r>
              <a:rPr lang="en-US" dirty="0"/>
              <a:t>Using message boards, internet, social media, or electronic devices to convey threats, derogatory comments or post pornographic or inappropriate pictures or videos of students or school personnel.</a:t>
            </a:r>
          </a:p>
          <a:p>
            <a:pPr lvl="1"/>
            <a:r>
              <a:rPr lang="en-US" dirty="0" smtClean="0"/>
              <a:t>Social Media “footprint” is lasting!!!</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9200" y="5562600"/>
            <a:ext cx="881062" cy="1144066"/>
          </a:xfrm>
          <a:prstGeom prst="rect">
            <a:avLst/>
          </a:prstGeom>
        </p:spPr>
      </p:pic>
    </p:spTree>
    <p:extLst>
      <p:ext uri="{BB962C8B-B14F-4D97-AF65-F5344CB8AC3E}">
        <p14:creationId xmlns:p14="http://schemas.microsoft.com/office/powerpoint/2010/main" val="1911202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What Happens When Things Go Wrong?</a:t>
            </a:r>
            <a:endParaRPr lang="en-US" dirty="0"/>
          </a:p>
        </p:txBody>
      </p:sp>
      <p:sp>
        <p:nvSpPr>
          <p:cNvPr id="4" name="Content Placeholder 3"/>
          <p:cNvSpPr>
            <a:spLocks noGrp="1"/>
          </p:cNvSpPr>
          <p:nvPr>
            <p:ph sz="half" idx="1"/>
          </p:nvPr>
        </p:nvSpPr>
        <p:spPr/>
        <p:txBody>
          <a:bodyPr>
            <a:normAutofit fontScale="92500"/>
          </a:bodyPr>
          <a:lstStyle/>
          <a:p>
            <a:r>
              <a:rPr lang="en-US" b="1" dirty="0" smtClean="0"/>
              <a:t>Illegal Conduct </a:t>
            </a:r>
            <a:r>
              <a:rPr lang="en-US" dirty="0" smtClean="0"/>
              <a:t>– violation of one or many laws.</a:t>
            </a:r>
          </a:p>
          <a:p>
            <a:pPr lvl="1"/>
            <a:r>
              <a:rPr lang="en-US" dirty="0" smtClean="0"/>
              <a:t>Can result in arrest</a:t>
            </a:r>
          </a:p>
          <a:p>
            <a:pPr lvl="1"/>
            <a:r>
              <a:rPr lang="en-US" dirty="0" smtClean="0"/>
              <a:t>Can result in a criminal record</a:t>
            </a:r>
          </a:p>
          <a:p>
            <a:pPr lvl="1"/>
            <a:r>
              <a:rPr lang="en-US" dirty="0" smtClean="0"/>
              <a:t>Appealable through the court system</a:t>
            </a:r>
            <a:endParaRPr lang="en-US" dirty="0"/>
          </a:p>
        </p:txBody>
      </p:sp>
      <p:sp>
        <p:nvSpPr>
          <p:cNvPr id="5" name="Content Placeholder 4"/>
          <p:cNvSpPr>
            <a:spLocks noGrp="1"/>
          </p:cNvSpPr>
          <p:nvPr>
            <p:ph sz="half" idx="2"/>
          </p:nvPr>
        </p:nvSpPr>
        <p:spPr>
          <a:xfrm>
            <a:off x="4648200" y="1673352"/>
            <a:ext cx="4267200" cy="4718304"/>
          </a:xfrm>
        </p:spPr>
        <p:txBody>
          <a:bodyPr>
            <a:normAutofit fontScale="92500"/>
          </a:bodyPr>
          <a:lstStyle/>
          <a:p>
            <a:r>
              <a:rPr lang="en-US" b="1" dirty="0" smtClean="0"/>
              <a:t>Inappropriate Conduct </a:t>
            </a:r>
            <a:r>
              <a:rPr lang="en-US" dirty="0" smtClean="0"/>
              <a:t>– violation of school district policy (Code of Conduct)</a:t>
            </a:r>
          </a:p>
          <a:p>
            <a:pPr lvl="1"/>
            <a:r>
              <a:rPr lang="en-US" dirty="0" smtClean="0"/>
              <a:t>Can result in disciplinary consequences from the principal and superintendent</a:t>
            </a:r>
          </a:p>
          <a:p>
            <a:pPr lvl="1"/>
            <a:r>
              <a:rPr lang="en-US" dirty="0" smtClean="0"/>
              <a:t>Can result in a disciplinary record</a:t>
            </a:r>
          </a:p>
          <a:p>
            <a:pPr lvl="1"/>
            <a:r>
              <a:rPr lang="en-US" dirty="0" smtClean="0"/>
              <a:t>Appealable to Board of Education and Commissioner of Education</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5600" y="4449762"/>
            <a:ext cx="1552575" cy="2066925"/>
          </a:xfrm>
          <a:prstGeom prst="rect">
            <a:avLst/>
          </a:prstGeom>
        </p:spPr>
      </p:pic>
    </p:spTree>
    <p:extLst>
      <p:ext uri="{BB962C8B-B14F-4D97-AF65-F5344CB8AC3E}">
        <p14:creationId xmlns:p14="http://schemas.microsoft.com/office/powerpoint/2010/main" val="14528431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What Happens When Things Go Wrong?</a:t>
            </a:r>
            <a:endParaRPr lang="en-US" dirty="0"/>
          </a:p>
        </p:txBody>
      </p:sp>
      <p:sp>
        <p:nvSpPr>
          <p:cNvPr id="4" name="Content Placeholder 3"/>
          <p:cNvSpPr>
            <a:spLocks noGrp="1"/>
          </p:cNvSpPr>
          <p:nvPr>
            <p:ph sz="half" idx="1"/>
          </p:nvPr>
        </p:nvSpPr>
        <p:spPr/>
        <p:txBody>
          <a:bodyPr>
            <a:normAutofit/>
          </a:bodyPr>
          <a:lstStyle/>
          <a:p>
            <a:r>
              <a:rPr lang="en-US" b="1" dirty="0" smtClean="0"/>
              <a:t>Illegal Conduct </a:t>
            </a:r>
            <a:r>
              <a:rPr lang="en-US" dirty="0" smtClean="0"/>
              <a:t>– violation of one or many laws.</a:t>
            </a:r>
          </a:p>
          <a:p>
            <a:pPr lvl="1"/>
            <a:r>
              <a:rPr lang="en-US" dirty="0"/>
              <a:t>DISSEMINATING INDECENT MATERIAL TO </a:t>
            </a:r>
            <a:r>
              <a:rPr lang="en-US" dirty="0" smtClean="0"/>
              <a:t>MINORS  FIRST DEGREE (D Felony) PENAL </a:t>
            </a:r>
            <a:r>
              <a:rPr lang="en-US" dirty="0"/>
              <a:t>LAW 235.22</a:t>
            </a:r>
            <a:endParaRPr lang="en-US" dirty="0" smtClean="0"/>
          </a:p>
        </p:txBody>
      </p:sp>
      <p:sp>
        <p:nvSpPr>
          <p:cNvPr id="5" name="Content Placeholder 4"/>
          <p:cNvSpPr>
            <a:spLocks noGrp="1"/>
          </p:cNvSpPr>
          <p:nvPr>
            <p:ph sz="half" idx="2"/>
          </p:nvPr>
        </p:nvSpPr>
        <p:spPr/>
        <p:txBody>
          <a:bodyPr>
            <a:normAutofit/>
          </a:bodyPr>
          <a:lstStyle/>
          <a:p>
            <a:r>
              <a:rPr lang="en-US" b="1" dirty="0" smtClean="0"/>
              <a:t>Inappropriate Conduct </a:t>
            </a:r>
            <a:r>
              <a:rPr lang="en-US" dirty="0" smtClean="0"/>
              <a:t>– violation of school district policy</a:t>
            </a:r>
          </a:p>
          <a:p>
            <a:pPr lvl="1"/>
            <a:r>
              <a:rPr lang="en-US" dirty="0" smtClean="0"/>
              <a:t>Policy 3410 - CODE OF CONDUCT</a:t>
            </a:r>
          </a:p>
          <a:p>
            <a:pPr lvl="1"/>
            <a:r>
              <a:rPr lang="en-US" dirty="0" smtClean="0"/>
              <a:t>Policy 7552 - </a:t>
            </a:r>
            <a:r>
              <a:rPr lang="en-US" dirty="0"/>
              <a:t>DIGNITY FOR ALL STUDENTS ACT </a:t>
            </a:r>
            <a:endParaRPr lang="en-US" dirty="0" smtClean="0"/>
          </a:p>
        </p:txBody>
      </p:sp>
    </p:spTree>
    <p:extLst>
      <p:ext uri="{BB962C8B-B14F-4D97-AF65-F5344CB8AC3E}">
        <p14:creationId xmlns:p14="http://schemas.microsoft.com/office/powerpoint/2010/main" val="41814549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t>Lessons Learned</a:t>
            </a:r>
            <a:endParaRPr lang="en-US" dirty="0"/>
          </a:p>
        </p:txBody>
      </p:sp>
      <p:sp>
        <p:nvSpPr>
          <p:cNvPr id="6" name="Content Placeholder 5"/>
          <p:cNvSpPr>
            <a:spLocks noGrp="1"/>
          </p:cNvSpPr>
          <p:nvPr>
            <p:ph idx="1"/>
          </p:nvPr>
        </p:nvSpPr>
        <p:spPr/>
        <p:txBody>
          <a:bodyPr>
            <a:normAutofit/>
          </a:bodyPr>
          <a:lstStyle/>
          <a:p>
            <a:r>
              <a:rPr lang="en-US" dirty="0" smtClean="0"/>
              <a:t>Do you have a contract with a PR firm (i.e. Syntax)?</a:t>
            </a:r>
          </a:p>
          <a:p>
            <a:r>
              <a:rPr lang="en-US" dirty="0" smtClean="0"/>
              <a:t>Who is your student discipline contact at your law firm?</a:t>
            </a:r>
          </a:p>
          <a:p>
            <a:r>
              <a:rPr lang="en-US" dirty="0" smtClean="0"/>
              <a:t>How well do you know your Code of Conduct?</a:t>
            </a:r>
          </a:p>
          <a:p>
            <a:pPr lvl="1"/>
            <a:r>
              <a:rPr lang="en-US" dirty="0" smtClean="0"/>
              <a:t>Suspension appeals &amp; timeline</a:t>
            </a:r>
          </a:p>
          <a:p>
            <a:pPr lvl="1"/>
            <a:r>
              <a:rPr lang="en-US" dirty="0" smtClean="0"/>
              <a:t>Specific wording or structure of infractions</a:t>
            </a:r>
          </a:p>
          <a:p>
            <a:r>
              <a:rPr lang="en-US" dirty="0" smtClean="0"/>
              <a:t>How well do your principals know your Code of Conduct?</a:t>
            </a:r>
          </a:p>
          <a:p>
            <a:pPr lvl="1"/>
            <a:r>
              <a:rPr lang="en-US" dirty="0" smtClean="0"/>
              <a:t>Due process</a:t>
            </a:r>
          </a:p>
          <a:p>
            <a:pPr lvl="1"/>
            <a:r>
              <a:rPr lang="en-US" dirty="0" smtClean="0"/>
              <a:t>Notification</a:t>
            </a:r>
          </a:p>
          <a:p>
            <a:r>
              <a:rPr lang="en-US" dirty="0" smtClean="0"/>
              <a:t>What would an appeal to the Board look like in your district?  Is there any special “history” here?</a:t>
            </a:r>
          </a:p>
          <a:p>
            <a:r>
              <a:rPr lang="en-US" dirty="0" smtClean="0"/>
              <a:t>Make-up of your Board and community</a:t>
            </a:r>
          </a:p>
          <a:p>
            <a:pPr lvl="1"/>
            <a:endParaRPr lang="en-US" dirty="0"/>
          </a:p>
        </p:txBody>
      </p:sp>
    </p:spTree>
    <p:extLst>
      <p:ext uri="{BB962C8B-B14F-4D97-AF65-F5344CB8AC3E}">
        <p14:creationId xmlns:p14="http://schemas.microsoft.com/office/powerpoint/2010/main" val="3485295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6">
                                            <p:txEl>
                                              <p:pRg st="0" end="0"/>
                                            </p:txEl>
                                          </p:spTgt>
                                        </p:tgtEl>
                                        <p:attrNameLst>
                                          <p:attrName>style.color</p:attrName>
                                        </p:attrNameLst>
                                      </p:cBhvr>
                                      <p:to>
                                        <a:schemeClr val="bg1"/>
                                      </p:to>
                                    </p:animClr>
                                    <p:animClr clrSpc="rgb" dir="cw">
                                      <p:cBhvr>
                                        <p:cTn id="7" dur="250" autoRev="1" fill="remove"/>
                                        <p:tgtEl>
                                          <p:spTgt spid="6">
                                            <p:txEl>
                                              <p:pRg st="0" end="0"/>
                                            </p:txEl>
                                          </p:spTgt>
                                        </p:tgtEl>
                                        <p:attrNameLst>
                                          <p:attrName>fillcolor</p:attrName>
                                        </p:attrNameLst>
                                      </p:cBhvr>
                                      <p:to>
                                        <a:schemeClr val="bg1"/>
                                      </p:to>
                                    </p:animClr>
                                    <p:set>
                                      <p:cBhvr>
                                        <p:cTn id="8" dur="250" autoRev="1" fill="remove"/>
                                        <p:tgtEl>
                                          <p:spTgt spid="6">
                                            <p:txEl>
                                              <p:pRg st="0" end="0"/>
                                            </p:txEl>
                                          </p:spTgt>
                                        </p:tgtEl>
                                        <p:attrNameLst>
                                          <p:attrName>fill.type</p:attrName>
                                        </p:attrNameLst>
                                      </p:cBhvr>
                                      <p:to>
                                        <p:strVal val="solid"/>
                                      </p:to>
                                    </p:set>
                                    <p:set>
                                      <p:cBhvr>
                                        <p:cTn id="9" dur="250" autoRev="1" fill="remove"/>
                                        <p:tgtEl>
                                          <p:spTgt spid="6">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27" presetClass="emph" presetSubtype="0" fill="remove" grpId="0" nodeType="clickEffect">
                                  <p:stCondLst>
                                    <p:cond delay="0"/>
                                  </p:stCondLst>
                                  <p:childTnLst>
                                    <p:animClr clrSpc="rgb" dir="cw">
                                      <p:cBhvr override="childStyle">
                                        <p:cTn id="13" dur="250" autoRev="1" fill="remove"/>
                                        <p:tgtEl>
                                          <p:spTgt spid="6">
                                            <p:txEl>
                                              <p:pRg st="1" end="1"/>
                                            </p:txEl>
                                          </p:spTgt>
                                        </p:tgtEl>
                                        <p:attrNameLst>
                                          <p:attrName>style.color</p:attrName>
                                        </p:attrNameLst>
                                      </p:cBhvr>
                                      <p:to>
                                        <a:schemeClr val="bg1"/>
                                      </p:to>
                                    </p:animClr>
                                    <p:animClr clrSpc="rgb" dir="cw">
                                      <p:cBhvr>
                                        <p:cTn id="14" dur="250" autoRev="1" fill="remove"/>
                                        <p:tgtEl>
                                          <p:spTgt spid="6">
                                            <p:txEl>
                                              <p:pRg st="1" end="1"/>
                                            </p:txEl>
                                          </p:spTgt>
                                        </p:tgtEl>
                                        <p:attrNameLst>
                                          <p:attrName>fillcolor</p:attrName>
                                        </p:attrNameLst>
                                      </p:cBhvr>
                                      <p:to>
                                        <a:schemeClr val="bg1"/>
                                      </p:to>
                                    </p:animClr>
                                    <p:set>
                                      <p:cBhvr>
                                        <p:cTn id="15" dur="250" autoRev="1" fill="remove"/>
                                        <p:tgtEl>
                                          <p:spTgt spid="6">
                                            <p:txEl>
                                              <p:pRg st="1" end="1"/>
                                            </p:txEl>
                                          </p:spTgt>
                                        </p:tgtEl>
                                        <p:attrNameLst>
                                          <p:attrName>fill.type</p:attrName>
                                        </p:attrNameLst>
                                      </p:cBhvr>
                                      <p:to>
                                        <p:strVal val="solid"/>
                                      </p:to>
                                    </p:set>
                                    <p:set>
                                      <p:cBhvr>
                                        <p:cTn id="16" dur="250" autoRev="1" fill="remove"/>
                                        <p:tgtEl>
                                          <p:spTgt spid="6">
                                            <p:txEl>
                                              <p:pRg st="1" end="1"/>
                                            </p:tx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27" presetClass="emph" presetSubtype="0" fill="remove" grpId="0" nodeType="clickEffect">
                                  <p:stCondLst>
                                    <p:cond delay="0"/>
                                  </p:stCondLst>
                                  <p:childTnLst>
                                    <p:animClr clrSpc="rgb" dir="cw">
                                      <p:cBhvr override="childStyle">
                                        <p:cTn id="20" dur="250" autoRev="1" fill="remove"/>
                                        <p:tgtEl>
                                          <p:spTgt spid="6">
                                            <p:txEl>
                                              <p:pRg st="2" end="2"/>
                                            </p:txEl>
                                          </p:spTgt>
                                        </p:tgtEl>
                                        <p:attrNameLst>
                                          <p:attrName>style.color</p:attrName>
                                        </p:attrNameLst>
                                      </p:cBhvr>
                                      <p:to>
                                        <a:schemeClr val="bg1"/>
                                      </p:to>
                                    </p:animClr>
                                    <p:animClr clrSpc="rgb" dir="cw">
                                      <p:cBhvr>
                                        <p:cTn id="21" dur="250" autoRev="1" fill="remove"/>
                                        <p:tgtEl>
                                          <p:spTgt spid="6">
                                            <p:txEl>
                                              <p:pRg st="2" end="2"/>
                                            </p:txEl>
                                          </p:spTgt>
                                        </p:tgtEl>
                                        <p:attrNameLst>
                                          <p:attrName>fillcolor</p:attrName>
                                        </p:attrNameLst>
                                      </p:cBhvr>
                                      <p:to>
                                        <a:schemeClr val="bg1"/>
                                      </p:to>
                                    </p:animClr>
                                    <p:set>
                                      <p:cBhvr>
                                        <p:cTn id="22" dur="250" autoRev="1" fill="remove"/>
                                        <p:tgtEl>
                                          <p:spTgt spid="6">
                                            <p:txEl>
                                              <p:pRg st="2" end="2"/>
                                            </p:txEl>
                                          </p:spTgt>
                                        </p:tgtEl>
                                        <p:attrNameLst>
                                          <p:attrName>fill.type</p:attrName>
                                        </p:attrNameLst>
                                      </p:cBhvr>
                                      <p:to>
                                        <p:strVal val="solid"/>
                                      </p:to>
                                    </p:set>
                                    <p:set>
                                      <p:cBhvr>
                                        <p:cTn id="23" dur="250" autoRev="1" fill="remove"/>
                                        <p:tgtEl>
                                          <p:spTgt spid="6">
                                            <p:txEl>
                                              <p:pRg st="2" end="2"/>
                                            </p:txEl>
                                          </p:spTgt>
                                        </p:tgtEl>
                                        <p:attrNameLst>
                                          <p:attrName>fill.on</p:attrName>
                                        </p:attrNameLst>
                                      </p:cBhvr>
                                      <p:to>
                                        <p:strVal val="true"/>
                                      </p:to>
                                    </p:set>
                                  </p:childTnLst>
                                </p:cTn>
                              </p:par>
                              <p:par>
                                <p:cTn id="24" presetID="27" presetClass="emph" presetSubtype="0" fill="remove" grpId="0" nodeType="withEffect">
                                  <p:stCondLst>
                                    <p:cond delay="0"/>
                                  </p:stCondLst>
                                  <p:childTnLst>
                                    <p:animClr clrSpc="rgb" dir="cw">
                                      <p:cBhvr override="childStyle">
                                        <p:cTn id="25" dur="250" autoRev="1" fill="remove"/>
                                        <p:tgtEl>
                                          <p:spTgt spid="6">
                                            <p:txEl>
                                              <p:pRg st="3" end="3"/>
                                            </p:txEl>
                                          </p:spTgt>
                                        </p:tgtEl>
                                        <p:attrNameLst>
                                          <p:attrName>style.color</p:attrName>
                                        </p:attrNameLst>
                                      </p:cBhvr>
                                      <p:to>
                                        <a:schemeClr val="bg1"/>
                                      </p:to>
                                    </p:animClr>
                                    <p:animClr clrSpc="rgb" dir="cw">
                                      <p:cBhvr>
                                        <p:cTn id="26" dur="250" autoRev="1" fill="remove"/>
                                        <p:tgtEl>
                                          <p:spTgt spid="6">
                                            <p:txEl>
                                              <p:pRg st="3" end="3"/>
                                            </p:txEl>
                                          </p:spTgt>
                                        </p:tgtEl>
                                        <p:attrNameLst>
                                          <p:attrName>fillcolor</p:attrName>
                                        </p:attrNameLst>
                                      </p:cBhvr>
                                      <p:to>
                                        <a:schemeClr val="bg1"/>
                                      </p:to>
                                    </p:animClr>
                                    <p:set>
                                      <p:cBhvr>
                                        <p:cTn id="27" dur="250" autoRev="1" fill="remove"/>
                                        <p:tgtEl>
                                          <p:spTgt spid="6">
                                            <p:txEl>
                                              <p:pRg st="3" end="3"/>
                                            </p:txEl>
                                          </p:spTgt>
                                        </p:tgtEl>
                                        <p:attrNameLst>
                                          <p:attrName>fill.type</p:attrName>
                                        </p:attrNameLst>
                                      </p:cBhvr>
                                      <p:to>
                                        <p:strVal val="solid"/>
                                      </p:to>
                                    </p:set>
                                    <p:set>
                                      <p:cBhvr>
                                        <p:cTn id="28" dur="250" autoRev="1" fill="remove"/>
                                        <p:tgtEl>
                                          <p:spTgt spid="6">
                                            <p:txEl>
                                              <p:pRg st="3" end="3"/>
                                            </p:txEl>
                                          </p:spTgt>
                                        </p:tgtEl>
                                        <p:attrNameLst>
                                          <p:attrName>fill.on</p:attrName>
                                        </p:attrNameLst>
                                      </p:cBhvr>
                                      <p:to>
                                        <p:strVal val="true"/>
                                      </p:to>
                                    </p:set>
                                  </p:childTnLst>
                                </p:cTn>
                              </p:par>
                              <p:par>
                                <p:cTn id="29" presetID="27" presetClass="emph" presetSubtype="0" fill="remove" grpId="0" nodeType="withEffect">
                                  <p:stCondLst>
                                    <p:cond delay="0"/>
                                  </p:stCondLst>
                                  <p:childTnLst>
                                    <p:animClr clrSpc="rgb" dir="cw">
                                      <p:cBhvr override="childStyle">
                                        <p:cTn id="30" dur="250" autoRev="1" fill="remove"/>
                                        <p:tgtEl>
                                          <p:spTgt spid="6">
                                            <p:txEl>
                                              <p:pRg st="4" end="4"/>
                                            </p:txEl>
                                          </p:spTgt>
                                        </p:tgtEl>
                                        <p:attrNameLst>
                                          <p:attrName>style.color</p:attrName>
                                        </p:attrNameLst>
                                      </p:cBhvr>
                                      <p:to>
                                        <a:schemeClr val="bg1"/>
                                      </p:to>
                                    </p:animClr>
                                    <p:animClr clrSpc="rgb" dir="cw">
                                      <p:cBhvr>
                                        <p:cTn id="31" dur="250" autoRev="1" fill="remove"/>
                                        <p:tgtEl>
                                          <p:spTgt spid="6">
                                            <p:txEl>
                                              <p:pRg st="4" end="4"/>
                                            </p:txEl>
                                          </p:spTgt>
                                        </p:tgtEl>
                                        <p:attrNameLst>
                                          <p:attrName>fillcolor</p:attrName>
                                        </p:attrNameLst>
                                      </p:cBhvr>
                                      <p:to>
                                        <a:schemeClr val="bg1"/>
                                      </p:to>
                                    </p:animClr>
                                    <p:set>
                                      <p:cBhvr>
                                        <p:cTn id="32" dur="250" autoRev="1" fill="remove"/>
                                        <p:tgtEl>
                                          <p:spTgt spid="6">
                                            <p:txEl>
                                              <p:pRg st="4" end="4"/>
                                            </p:txEl>
                                          </p:spTgt>
                                        </p:tgtEl>
                                        <p:attrNameLst>
                                          <p:attrName>fill.type</p:attrName>
                                        </p:attrNameLst>
                                      </p:cBhvr>
                                      <p:to>
                                        <p:strVal val="solid"/>
                                      </p:to>
                                    </p:set>
                                    <p:set>
                                      <p:cBhvr>
                                        <p:cTn id="33" dur="250" autoRev="1" fill="remove"/>
                                        <p:tgtEl>
                                          <p:spTgt spid="6">
                                            <p:txEl>
                                              <p:pRg st="4" end="4"/>
                                            </p:txEl>
                                          </p:spTgt>
                                        </p:tgtEl>
                                        <p:attrNameLst>
                                          <p:attrName>fill.on</p:attrName>
                                        </p:attrNameLst>
                                      </p:cBhvr>
                                      <p:to>
                                        <p:strVal val="true"/>
                                      </p:to>
                                    </p:set>
                                  </p:childTnLst>
                                </p:cTn>
                              </p:par>
                            </p:childTnLst>
                          </p:cTn>
                        </p:par>
                      </p:childTnLst>
                    </p:cTn>
                  </p:par>
                  <p:par>
                    <p:cTn id="34" fill="hold">
                      <p:stCondLst>
                        <p:cond delay="indefinite"/>
                      </p:stCondLst>
                      <p:childTnLst>
                        <p:par>
                          <p:cTn id="35" fill="hold">
                            <p:stCondLst>
                              <p:cond delay="0"/>
                            </p:stCondLst>
                            <p:childTnLst>
                              <p:par>
                                <p:cTn id="36" presetID="27" presetClass="emph" presetSubtype="0" fill="remove" grpId="0" nodeType="clickEffect">
                                  <p:stCondLst>
                                    <p:cond delay="0"/>
                                  </p:stCondLst>
                                  <p:childTnLst>
                                    <p:animClr clrSpc="rgb" dir="cw">
                                      <p:cBhvr override="childStyle">
                                        <p:cTn id="37" dur="250" autoRev="1" fill="remove"/>
                                        <p:tgtEl>
                                          <p:spTgt spid="6">
                                            <p:txEl>
                                              <p:pRg st="5" end="5"/>
                                            </p:txEl>
                                          </p:spTgt>
                                        </p:tgtEl>
                                        <p:attrNameLst>
                                          <p:attrName>style.color</p:attrName>
                                        </p:attrNameLst>
                                      </p:cBhvr>
                                      <p:to>
                                        <a:schemeClr val="bg1"/>
                                      </p:to>
                                    </p:animClr>
                                    <p:animClr clrSpc="rgb" dir="cw">
                                      <p:cBhvr>
                                        <p:cTn id="38" dur="250" autoRev="1" fill="remove"/>
                                        <p:tgtEl>
                                          <p:spTgt spid="6">
                                            <p:txEl>
                                              <p:pRg st="5" end="5"/>
                                            </p:txEl>
                                          </p:spTgt>
                                        </p:tgtEl>
                                        <p:attrNameLst>
                                          <p:attrName>fillcolor</p:attrName>
                                        </p:attrNameLst>
                                      </p:cBhvr>
                                      <p:to>
                                        <a:schemeClr val="bg1"/>
                                      </p:to>
                                    </p:animClr>
                                    <p:set>
                                      <p:cBhvr>
                                        <p:cTn id="39" dur="250" autoRev="1" fill="remove"/>
                                        <p:tgtEl>
                                          <p:spTgt spid="6">
                                            <p:txEl>
                                              <p:pRg st="5" end="5"/>
                                            </p:txEl>
                                          </p:spTgt>
                                        </p:tgtEl>
                                        <p:attrNameLst>
                                          <p:attrName>fill.type</p:attrName>
                                        </p:attrNameLst>
                                      </p:cBhvr>
                                      <p:to>
                                        <p:strVal val="solid"/>
                                      </p:to>
                                    </p:set>
                                    <p:set>
                                      <p:cBhvr>
                                        <p:cTn id="40" dur="250" autoRev="1" fill="remove"/>
                                        <p:tgtEl>
                                          <p:spTgt spid="6">
                                            <p:txEl>
                                              <p:pRg st="5" end="5"/>
                                            </p:txEl>
                                          </p:spTgt>
                                        </p:tgtEl>
                                        <p:attrNameLst>
                                          <p:attrName>fill.on</p:attrName>
                                        </p:attrNameLst>
                                      </p:cBhvr>
                                      <p:to>
                                        <p:strVal val="true"/>
                                      </p:to>
                                    </p:set>
                                  </p:childTnLst>
                                </p:cTn>
                              </p:par>
                              <p:par>
                                <p:cTn id="41" presetID="27" presetClass="emph" presetSubtype="0" fill="remove" grpId="0" nodeType="withEffect">
                                  <p:stCondLst>
                                    <p:cond delay="0"/>
                                  </p:stCondLst>
                                  <p:childTnLst>
                                    <p:animClr clrSpc="rgb" dir="cw">
                                      <p:cBhvr override="childStyle">
                                        <p:cTn id="42" dur="250" autoRev="1" fill="remove"/>
                                        <p:tgtEl>
                                          <p:spTgt spid="6">
                                            <p:txEl>
                                              <p:pRg st="6" end="6"/>
                                            </p:txEl>
                                          </p:spTgt>
                                        </p:tgtEl>
                                        <p:attrNameLst>
                                          <p:attrName>style.color</p:attrName>
                                        </p:attrNameLst>
                                      </p:cBhvr>
                                      <p:to>
                                        <a:schemeClr val="bg1"/>
                                      </p:to>
                                    </p:animClr>
                                    <p:animClr clrSpc="rgb" dir="cw">
                                      <p:cBhvr>
                                        <p:cTn id="43" dur="250" autoRev="1" fill="remove"/>
                                        <p:tgtEl>
                                          <p:spTgt spid="6">
                                            <p:txEl>
                                              <p:pRg st="6" end="6"/>
                                            </p:txEl>
                                          </p:spTgt>
                                        </p:tgtEl>
                                        <p:attrNameLst>
                                          <p:attrName>fillcolor</p:attrName>
                                        </p:attrNameLst>
                                      </p:cBhvr>
                                      <p:to>
                                        <a:schemeClr val="bg1"/>
                                      </p:to>
                                    </p:animClr>
                                    <p:set>
                                      <p:cBhvr>
                                        <p:cTn id="44" dur="250" autoRev="1" fill="remove"/>
                                        <p:tgtEl>
                                          <p:spTgt spid="6">
                                            <p:txEl>
                                              <p:pRg st="6" end="6"/>
                                            </p:txEl>
                                          </p:spTgt>
                                        </p:tgtEl>
                                        <p:attrNameLst>
                                          <p:attrName>fill.type</p:attrName>
                                        </p:attrNameLst>
                                      </p:cBhvr>
                                      <p:to>
                                        <p:strVal val="solid"/>
                                      </p:to>
                                    </p:set>
                                    <p:set>
                                      <p:cBhvr>
                                        <p:cTn id="45" dur="250" autoRev="1" fill="remove"/>
                                        <p:tgtEl>
                                          <p:spTgt spid="6">
                                            <p:txEl>
                                              <p:pRg st="6" end="6"/>
                                            </p:txEl>
                                          </p:spTgt>
                                        </p:tgtEl>
                                        <p:attrNameLst>
                                          <p:attrName>fill.on</p:attrName>
                                        </p:attrNameLst>
                                      </p:cBhvr>
                                      <p:to>
                                        <p:strVal val="true"/>
                                      </p:to>
                                    </p:set>
                                  </p:childTnLst>
                                </p:cTn>
                              </p:par>
                              <p:par>
                                <p:cTn id="46" presetID="27" presetClass="emph" presetSubtype="0" fill="remove" grpId="0" nodeType="withEffect">
                                  <p:stCondLst>
                                    <p:cond delay="0"/>
                                  </p:stCondLst>
                                  <p:childTnLst>
                                    <p:animClr clrSpc="rgb" dir="cw">
                                      <p:cBhvr override="childStyle">
                                        <p:cTn id="47" dur="250" autoRev="1" fill="remove"/>
                                        <p:tgtEl>
                                          <p:spTgt spid="6">
                                            <p:txEl>
                                              <p:pRg st="7" end="7"/>
                                            </p:txEl>
                                          </p:spTgt>
                                        </p:tgtEl>
                                        <p:attrNameLst>
                                          <p:attrName>style.color</p:attrName>
                                        </p:attrNameLst>
                                      </p:cBhvr>
                                      <p:to>
                                        <a:schemeClr val="bg1"/>
                                      </p:to>
                                    </p:animClr>
                                    <p:animClr clrSpc="rgb" dir="cw">
                                      <p:cBhvr>
                                        <p:cTn id="48" dur="250" autoRev="1" fill="remove"/>
                                        <p:tgtEl>
                                          <p:spTgt spid="6">
                                            <p:txEl>
                                              <p:pRg st="7" end="7"/>
                                            </p:txEl>
                                          </p:spTgt>
                                        </p:tgtEl>
                                        <p:attrNameLst>
                                          <p:attrName>fillcolor</p:attrName>
                                        </p:attrNameLst>
                                      </p:cBhvr>
                                      <p:to>
                                        <a:schemeClr val="bg1"/>
                                      </p:to>
                                    </p:animClr>
                                    <p:set>
                                      <p:cBhvr>
                                        <p:cTn id="49" dur="250" autoRev="1" fill="remove"/>
                                        <p:tgtEl>
                                          <p:spTgt spid="6">
                                            <p:txEl>
                                              <p:pRg st="7" end="7"/>
                                            </p:txEl>
                                          </p:spTgt>
                                        </p:tgtEl>
                                        <p:attrNameLst>
                                          <p:attrName>fill.type</p:attrName>
                                        </p:attrNameLst>
                                      </p:cBhvr>
                                      <p:to>
                                        <p:strVal val="solid"/>
                                      </p:to>
                                    </p:set>
                                    <p:set>
                                      <p:cBhvr>
                                        <p:cTn id="50" dur="250" autoRev="1" fill="remove"/>
                                        <p:tgtEl>
                                          <p:spTgt spid="6">
                                            <p:txEl>
                                              <p:pRg st="7" end="7"/>
                                            </p:txEl>
                                          </p:spTgt>
                                        </p:tgtEl>
                                        <p:attrNameLst>
                                          <p:attrName>fill.on</p:attrName>
                                        </p:attrNameLst>
                                      </p:cBhvr>
                                      <p:to>
                                        <p:strVal val="true"/>
                                      </p:to>
                                    </p:set>
                                  </p:childTnLst>
                                </p:cTn>
                              </p:par>
                            </p:childTnLst>
                          </p:cTn>
                        </p:par>
                      </p:childTnLst>
                    </p:cTn>
                  </p:par>
                  <p:par>
                    <p:cTn id="51" fill="hold">
                      <p:stCondLst>
                        <p:cond delay="indefinite"/>
                      </p:stCondLst>
                      <p:childTnLst>
                        <p:par>
                          <p:cTn id="52" fill="hold">
                            <p:stCondLst>
                              <p:cond delay="0"/>
                            </p:stCondLst>
                            <p:childTnLst>
                              <p:par>
                                <p:cTn id="53" presetID="27" presetClass="emph" presetSubtype="0" fill="remove" grpId="0" nodeType="clickEffect">
                                  <p:stCondLst>
                                    <p:cond delay="0"/>
                                  </p:stCondLst>
                                  <p:childTnLst>
                                    <p:animClr clrSpc="rgb" dir="cw">
                                      <p:cBhvr override="childStyle">
                                        <p:cTn id="54" dur="250" autoRev="1" fill="remove"/>
                                        <p:tgtEl>
                                          <p:spTgt spid="6">
                                            <p:txEl>
                                              <p:pRg st="8" end="8"/>
                                            </p:txEl>
                                          </p:spTgt>
                                        </p:tgtEl>
                                        <p:attrNameLst>
                                          <p:attrName>style.color</p:attrName>
                                        </p:attrNameLst>
                                      </p:cBhvr>
                                      <p:to>
                                        <a:schemeClr val="bg1"/>
                                      </p:to>
                                    </p:animClr>
                                    <p:animClr clrSpc="rgb" dir="cw">
                                      <p:cBhvr>
                                        <p:cTn id="55" dur="250" autoRev="1" fill="remove"/>
                                        <p:tgtEl>
                                          <p:spTgt spid="6">
                                            <p:txEl>
                                              <p:pRg st="8" end="8"/>
                                            </p:txEl>
                                          </p:spTgt>
                                        </p:tgtEl>
                                        <p:attrNameLst>
                                          <p:attrName>fillcolor</p:attrName>
                                        </p:attrNameLst>
                                      </p:cBhvr>
                                      <p:to>
                                        <a:schemeClr val="bg1"/>
                                      </p:to>
                                    </p:animClr>
                                    <p:set>
                                      <p:cBhvr>
                                        <p:cTn id="56" dur="250" autoRev="1" fill="remove"/>
                                        <p:tgtEl>
                                          <p:spTgt spid="6">
                                            <p:txEl>
                                              <p:pRg st="8" end="8"/>
                                            </p:txEl>
                                          </p:spTgt>
                                        </p:tgtEl>
                                        <p:attrNameLst>
                                          <p:attrName>fill.type</p:attrName>
                                        </p:attrNameLst>
                                      </p:cBhvr>
                                      <p:to>
                                        <p:strVal val="solid"/>
                                      </p:to>
                                    </p:set>
                                    <p:set>
                                      <p:cBhvr>
                                        <p:cTn id="57" dur="250" autoRev="1" fill="remove"/>
                                        <p:tgtEl>
                                          <p:spTgt spid="6">
                                            <p:txEl>
                                              <p:pRg st="8" end="8"/>
                                            </p:txEl>
                                          </p:spTgt>
                                        </p:tgtEl>
                                        <p:attrNameLst>
                                          <p:attrName>fill.on</p:attrName>
                                        </p:attrNameLst>
                                      </p:cBhvr>
                                      <p:to>
                                        <p:strVal val="true"/>
                                      </p:to>
                                    </p:set>
                                  </p:childTnLst>
                                </p:cTn>
                              </p:par>
                            </p:childTnLst>
                          </p:cTn>
                        </p:par>
                      </p:childTnLst>
                    </p:cTn>
                  </p:par>
                  <p:par>
                    <p:cTn id="58" fill="hold">
                      <p:stCondLst>
                        <p:cond delay="indefinite"/>
                      </p:stCondLst>
                      <p:childTnLst>
                        <p:par>
                          <p:cTn id="59" fill="hold">
                            <p:stCondLst>
                              <p:cond delay="0"/>
                            </p:stCondLst>
                            <p:childTnLst>
                              <p:par>
                                <p:cTn id="60" presetID="27" presetClass="emph" presetSubtype="0" fill="remove" grpId="0" nodeType="clickEffect">
                                  <p:stCondLst>
                                    <p:cond delay="0"/>
                                  </p:stCondLst>
                                  <p:childTnLst>
                                    <p:animClr clrSpc="rgb" dir="cw">
                                      <p:cBhvr override="childStyle">
                                        <p:cTn id="61" dur="250" autoRev="1" fill="remove"/>
                                        <p:tgtEl>
                                          <p:spTgt spid="6">
                                            <p:txEl>
                                              <p:pRg st="9" end="9"/>
                                            </p:txEl>
                                          </p:spTgt>
                                        </p:tgtEl>
                                        <p:attrNameLst>
                                          <p:attrName>style.color</p:attrName>
                                        </p:attrNameLst>
                                      </p:cBhvr>
                                      <p:to>
                                        <a:schemeClr val="bg1"/>
                                      </p:to>
                                    </p:animClr>
                                    <p:animClr clrSpc="rgb" dir="cw">
                                      <p:cBhvr>
                                        <p:cTn id="62" dur="250" autoRev="1" fill="remove"/>
                                        <p:tgtEl>
                                          <p:spTgt spid="6">
                                            <p:txEl>
                                              <p:pRg st="9" end="9"/>
                                            </p:txEl>
                                          </p:spTgt>
                                        </p:tgtEl>
                                        <p:attrNameLst>
                                          <p:attrName>fillcolor</p:attrName>
                                        </p:attrNameLst>
                                      </p:cBhvr>
                                      <p:to>
                                        <a:schemeClr val="bg1"/>
                                      </p:to>
                                    </p:animClr>
                                    <p:set>
                                      <p:cBhvr>
                                        <p:cTn id="63" dur="250" autoRev="1" fill="remove"/>
                                        <p:tgtEl>
                                          <p:spTgt spid="6">
                                            <p:txEl>
                                              <p:pRg st="9" end="9"/>
                                            </p:txEl>
                                          </p:spTgt>
                                        </p:tgtEl>
                                        <p:attrNameLst>
                                          <p:attrName>fill.type</p:attrName>
                                        </p:attrNameLst>
                                      </p:cBhvr>
                                      <p:to>
                                        <p:strVal val="solid"/>
                                      </p:to>
                                    </p:set>
                                    <p:set>
                                      <p:cBhvr>
                                        <p:cTn id="64" dur="250" autoRev="1" fill="remove"/>
                                        <p:tgtEl>
                                          <p:spTgt spid="6">
                                            <p:txEl>
                                              <p:pRg st="9" end="9"/>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KINGS PARK">
      <a:dk1>
        <a:sysClr val="windowText" lastClr="000000"/>
      </a:dk1>
      <a:lt1>
        <a:sysClr val="window" lastClr="FFFFFF"/>
      </a:lt1>
      <a:dk2>
        <a:srgbClr val="000000"/>
      </a:dk2>
      <a:lt2>
        <a:srgbClr val="DEDEE0"/>
      </a:lt2>
      <a:accent1>
        <a:srgbClr val="560A00"/>
      </a:accent1>
      <a:accent2>
        <a:srgbClr val="560A00"/>
      </a:accent2>
      <a:accent3>
        <a:srgbClr val="560A00"/>
      </a:accent3>
      <a:accent4>
        <a:srgbClr val="808DA9"/>
      </a:accent4>
      <a:accent5>
        <a:srgbClr val="424E5B"/>
      </a:accent5>
      <a:accent6>
        <a:srgbClr val="730E00"/>
      </a:accent6>
      <a:hlink>
        <a:srgbClr val="D26900"/>
      </a:hlink>
      <a:folHlink>
        <a:srgbClr val="D89243"/>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2482</TotalTime>
  <Words>2273</Words>
  <Application>Microsoft Office PowerPoint</Application>
  <PresentationFormat>On-screen Show (4:3)</PresentationFormat>
  <Paragraphs>229</Paragraphs>
  <Slides>27</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Times New Roman</vt:lpstr>
      <vt:lpstr>Wingdings</vt:lpstr>
      <vt:lpstr>Clarity</vt:lpstr>
      <vt:lpstr>PowerPoint Presentation</vt:lpstr>
      <vt:lpstr>Ground Zero</vt:lpstr>
      <vt:lpstr>PowerPoint Presentation</vt:lpstr>
      <vt:lpstr>Young People and Social Media</vt:lpstr>
      <vt:lpstr>Forms of Problematic Behavior</vt:lpstr>
      <vt:lpstr>Off-Campus Conduct  (ref: Code of Conduct #3410)</vt:lpstr>
      <vt:lpstr>What Happens When Things Go Wrong?</vt:lpstr>
      <vt:lpstr>What Happens When Things Go Wrong?</vt:lpstr>
      <vt:lpstr>Lessons Learned</vt:lpstr>
      <vt:lpstr>Lessons Learned </vt:lpstr>
      <vt:lpstr>Potential Pitfalls</vt:lpstr>
      <vt:lpstr>Social Media Apps &amp; Tools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 Hiding Apps:  **KEEPSAFE (Android or iPhone, free) allows user to upload pictures and videos into the app from the phone gallery and keeps them secured under a password. It  has a feature.   **VAULT (Android or iPhone, free) allows user to hide photos and videos    **DISGUISE APPS:  Examples are Smart Hide Calculator (Android, free) and Secret Calculator (iPhone, free) appear as calculators   ** DISAPPEARING APS:  Makes apps disappear before parents' prying eyes, allowing users to virtually hide apps they don't want you to see.  </vt:lpstr>
      <vt:lpstr>PowerPoint Presentation</vt:lpstr>
      <vt:lpstr>     Helps for Parents</vt:lpstr>
      <vt:lpstr>Additional Articles for Educators</vt:lpstr>
      <vt:lpstr>PowerPoint Presentation</vt:lpstr>
      <vt:lpstr>Safety:  It Takes A Village</vt:lpstr>
    </vt:vector>
  </TitlesOfParts>
  <Company>SCSD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Joan Ripley</cp:lastModifiedBy>
  <cp:revision>99</cp:revision>
  <cp:lastPrinted>2016-09-23T15:34:57Z</cp:lastPrinted>
  <dcterms:created xsi:type="dcterms:W3CDTF">2014-10-14T17:23:54Z</dcterms:created>
  <dcterms:modified xsi:type="dcterms:W3CDTF">2016-09-29T20:52:58Z</dcterms:modified>
</cp:coreProperties>
</file>