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13.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14.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0"/>
  </p:notesMasterIdLst>
  <p:sldIdLst>
    <p:sldId id="256" r:id="rId2"/>
    <p:sldId id="268" r:id="rId3"/>
    <p:sldId id="258" r:id="rId4"/>
    <p:sldId id="259" r:id="rId5"/>
    <p:sldId id="265" r:id="rId6"/>
    <p:sldId id="305" r:id="rId7"/>
    <p:sldId id="307" r:id="rId8"/>
    <p:sldId id="308" r:id="rId9"/>
    <p:sldId id="309" r:id="rId10"/>
    <p:sldId id="260" r:id="rId11"/>
    <p:sldId id="264" r:id="rId12"/>
    <p:sldId id="288" r:id="rId13"/>
    <p:sldId id="313" r:id="rId14"/>
    <p:sldId id="314" r:id="rId15"/>
    <p:sldId id="285" r:id="rId16"/>
    <p:sldId id="280" r:id="rId17"/>
    <p:sldId id="261" r:id="rId18"/>
    <p:sldId id="262" r:id="rId19"/>
    <p:sldId id="292" r:id="rId20"/>
    <p:sldId id="294" r:id="rId21"/>
    <p:sldId id="318" r:id="rId22"/>
    <p:sldId id="263" r:id="rId23"/>
    <p:sldId id="320" r:id="rId24"/>
    <p:sldId id="281" r:id="rId25"/>
    <p:sldId id="286" r:id="rId26"/>
    <p:sldId id="287" r:id="rId27"/>
    <p:sldId id="321" r:id="rId28"/>
    <p:sldId id="317"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69" autoAdjust="0"/>
    <p:restoredTop sz="99467" autoAdjust="0"/>
  </p:normalViewPr>
  <p:slideViewPr>
    <p:cSldViewPr>
      <p:cViewPr>
        <p:scale>
          <a:sx n="60" d="100"/>
          <a:sy n="60" d="100"/>
        </p:scale>
        <p:origin x="-1164" y="-3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870"/>
    </p:cViewPr>
  </p:sorterViewPr>
  <p:notesViewPr>
    <p:cSldViewPr>
      <p:cViewPr varScale="1">
        <p:scale>
          <a:sx n="56" d="100"/>
          <a:sy n="56" d="100"/>
        </p:scale>
        <p:origin x="-283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2137035502141182E-2"/>
          <c:y val="4.2244941517405585E-2"/>
          <c:w val="0.7965485564304462"/>
          <c:h val="0.85260349070540142"/>
        </c:manualLayout>
      </c:layout>
      <c:barChart>
        <c:barDir val="col"/>
        <c:grouping val="percentStacked"/>
        <c:varyColors val="0"/>
        <c:ser>
          <c:idx val="0"/>
          <c:order val="0"/>
          <c:tx>
            <c:strRef>
              <c:f>Sheet1!$B$1</c:f>
              <c:strCache>
                <c:ptCount val="1"/>
                <c:pt idx="0">
                  <c:v> ----</c:v>
                </c:pt>
              </c:strCache>
            </c:strRef>
          </c:tx>
          <c:spPr>
            <a:solidFill>
              <a:schemeClr val="tx1"/>
            </a:solidFill>
          </c:spPr>
          <c:invertIfNegative val="0"/>
          <c:cat>
            <c:strRef>
              <c:f>Sheet1!$A$2</c:f>
              <c:strCache>
                <c:ptCount val="1"/>
                <c:pt idx="0">
                  <c:v>Algebra 2/Trig 2005</c:v>
                </c:pt>
              </c:strCache>
            </c:strRef>
          </c:cat>
          <c:val>
            <c:numRef>
              <c:f>Sheet1!$B$2</c:f>
              <c:numCache>
                <c:formatCode>General</c:formatCode>
                <c:ptCount val="1"/>
                <c:pt idx="0">
                  <c:v>6</c:v>
                </c:pt>
              </c:numCache>
            </c:numRef>
          </c:val>
        </c:ser>
        <c:ser>
          <c:idx val="1"/>
          <c:order val="1"/>
          <c:tx>
            <c:strRef>
              <c:f>Sheet1!$C$1</c:f>
              <c:strCache>
                <c:ptCount val="1"/>
                <c:pt idx="0">
                  <c:v>6,7,8</c:v>
                </c:pt>
              </c:strCache>
            </c:strRef>
          </c:tx>
          <c:spPr>
            <a:solidFill>
              <a:srgbClr val="FFC000"/>
            </a:solidFill>
          </c:spPr>
          <c:invertIfNegative val="0"/>
          <c:cat>
            <c:strRef>
              <c:f>Sheet1!$A$2</c:f>
              <c:strCache>
                <c:ptCount val="1"/>
                <c:pt idx="0">
                  <c:v>Algebra 2/Trig 2005</c:v>
                </c:pt>
              </c:strCache>
            </c:strRef>
          </c:cat>
          <c:val>
            <c:numRef>
              <c:f>Sheet1!$C$2</c:f>
              <c:numCache>
                <c:formatCode>General</c:formatCode>
                <c:ptCount val="1"/>
                <c:pt idx="0">
                  <c:v>8</c:v>
                </c:pt>
              </c:numCache>
            </c:numRef>
          </c:val>
        </c:ser>
        <c:ser>
          <c:idx val="2"/>
          <c:order val="2"/>
          <c:tx>
            <c:strRef>
              <c:f>Sheet1!$D$1</c:f>
              <c:strCache>
                <c:ptCount val="1"/>
                <c:pt idx="0">
                  <c:v>CC Algebra 1</c:v>
                </c:pt>
              </c:strCache>
            </c:strRef>
          </c:tx>
          <c:spPr>
            <a:solidFill>
              <a:srgbClr val="FF0000"/>
            </a:solidFill>
          </c:spPr>
          <c:invertIfNegative val="0"/>
          <c:cat>
            <c:strRef>
              <c:f>Sheet1!$A$2</c:f>
              <c:strCache>
                <c:ptCount val="1"/>
                <c:pt idx="0">
                  <c:v>Algebra 2/Trig 2005</c:v>
                </c:pt>
              </c:strCache>
            </c:strRef>
          </c:cat>
          <c:val>
            <c:numRef>
              <c:f>Sheet1!$D$2</c:f>
              <c:numCache>
                <c:formatCode>General</c:formatCode>
                <c:ptCount val="1"/>
                <c:pt idx="0">
                  <c:v>25</c:v>
                </c:pt>
              </c:numCache>
            </c:numRef>
          </c:val>
        </c:ser>
        <c:ser>
          <c:idx val="3"/>
          <c:order val="3"/>
          <c:tx>
            <c:strRef>
              <c:f>Sheet1!$E$1</c:f>
              <c:strCache>
                <c:ptCount val="1"/>
                <c:pt idx="0">
                  <c:v>CCGeometry</c:v>
                </c:pt>
              </c:strCache>
            </c:strRef>
          </c:tx>
          <c:spPr>
            <a:solidFill>
              <a:srgbClr val="00B050"/>
            </a:solidFill>
          </c:spPr>
          <c:invertIfNegative val="0"/>
          <c:cat>
            <c:strRef>
              <c:f>Sheet1!$A$2</c:f>
              <c:strCache>
                <c:ptCount val="1"/>
                <c:pt idx="0">
                  <c:v>Algebra 2/Trig 2005</c:v>
                </c:pt>
              </c:strCache>
            </c:strRef>
          </c:cat>
          <c:val>
            <c:numRef>
              <c:f>Sheet1!$E$2</c:f>
              <c:numCache>
                <c:formatCode>General</c:formatCode>
                <c:ptCount val="1"/>
                <c:pt idx="0">
                  <c:v>7</c:v>
                </c:pt>
              </c:numCache>
            </c:numRef>
          </c:val>
        </c:ser>
        <c:ser>
          <c:idx val="4"/>
          <c:order val="4"/>
          <c:tx>
            <c:strRef>
              <c:f>Sheet1!$F$1</c:f>
              <c:strCache>
                <c:ptCount val="1"/>
                <c:pt idx="0">
                  <c:v>CC Algebra 2</c:v>
                </c:pt>
              </c:strCache>
            </c:strRef>
          </c:tx>
          <c:spPr>
            <a:solidFill>
              <a:srgbClr val="00B0F0"/>
            </a:solidFill>
          </c:spPr>
          <c:invertIfNegative val="0"/>
          <c:cat>
            <c:strRef>
              <c:f>Sheet1!$A$2</c:f>
              <c:strCache>
                <c:ptCount val="1"/>
                <c:pt idx="0">
                  <c:v>Algebra 2/Trig 2005</c:v>
                </c:pt>
              </c:strCache>
            </c:strRef>
          </c:cat>
          <c:val>
            <c:numRef>
              <c:f>Sheet1!$F$2</c:f>
              <c:numCache>
                <c:formatCode>General</c:formatCode>
                <c:ptCount val="1"/>
                <c:pt idx="0">
                  <c:v>47</c:v>
                </c:pt>
              </c:numCache>
            </c:numRef>
          </c:val>
        </c:ser>
        <c:ser>
          <c:idx val="5"/>
          <c:order val="5"/>
          <c:tx>
            <c:strRef>
              <c:f>Sheet1!$G$1</c:f>
              <c:strCache>
                <c:ptCount val="1"/>
                <c:pt idx="0">
                  <c:v>CC Pre-Calc</c:v>
                </c:pt>
              </c:strCache>
            </c:strRef>
          </c:tx>
          <c:spPr>
            <a:solidFill>
              <a:srgbClr val="7030A0"/>
            </a:solidFill>
          </c:spPr>
          <c:invertIfNegative val="0"/>
          <c:cat>
            <c:strRef>
              <c:f>Sheet1!$A$2</c:f>
              <c:strCache>
                <c:ptCount val="1"/>
                <c:pt idx="0">
                  <c:v>Algebra 2/Trig 2005</c:v>
                </c:pt>
              </c:strCache>
            </c:strRef>
          </c:cat>
          <c:val>
            <c:numRef>
              <c:f>Sheet1!$G$2</c:f>
              <c:numCache>
                <c:formatCode>General</c:formatCode>
                <c:ptCount val="1"/>
                <c:pt idx="0">
                  <c:v>13</c:v>
                </c:pt>
              </c:numCache>
            </c:numRef>
          </c:val>
        </c:ser>
        <c:dLbls>
          <c:showLegendKey val="0"/>
          <c:showVal val="0"/>
          <c:showCatName val="0"/>
          <c:showSerName val="0"/>
          <c:showPercent val="0"/>
          <c:showBubbleSize val="0"/>
        </c:dLbls>
        <c:gapWidth val="150"/>
        <c:overlap val="100"/>
        <c:axId val="47571712"/>
        <c:axId val="47573248"/>
      </c:barChart>
      <c:catAx>
        <c:axId val="47571712"/>
        <c:scaling>
          <c:orientation val="minMax"/>
        </c:scaling>
        <c:delete val="0"/>
        <c:axPos val="b"/>
        <c:majorTickMark val="out"/>
        <c:minorTickMark val="none"/>
        <c:tickLblPos val="nextTo"/>
        <c:txPr>
          <a:bodyPr/>
          <a:lstStyle/>
          <a:p>
            <a:pPr>
              <a:defRPr sz="2400" b="1"/>
            </a:pPr>
            <a:endParaRPr lang="en-US"/>
          </a:p>
        </c:txPr>
        <c:crossAx val="47573248"/>
        <c:crosses val="autoZero"/>
        <c:auto val="1"/>
        <c:lblAlgn val="ctr"/>
        <c:lblOffset val="100"/>
        <c:noMultiLvlLbl val="0"/>
      </c:catAx>
      <c:valAx>
        <c:axId val="47573248"/>
        <c:scaling>
          <c:orientation val="minMax"/>
        </c:scaling>
        <c:delete val="1"/>
        <c:axPos val="l"/>
        <c:numFmt formatCode="0%" sourceLinked="1"/>
        <c:majorTickMark val="out"/>
        <c:minorTickMark val="none"/>
        <c:tickLblPos val="nextTo"/>
        <c:crossAx val="47571712"/>
        <c:crosses val="autoZero"/>
        <c:crossBetween val="between"/>
      </c:valAx>
    </c:plotArea>
    <c:legend>
      <c:legendPos val="r"/>
      <c:layout>
        <c:manualLayout>
          <c:xMode val="edge"/>
          <c:yMode val="edge"/>
          <c:x val="0.6834369810916493"/>
          <c:y val="1.6439263451443566E-2"/>
          <c:w val="0.31656301890835076"/>
          <c:h val="0.92042958497375327"/>
        </c:manualLayout>
      </c:layout>
      <c:overlay val="0"/>
      <c:txPr>
        <a:bodyPr/>
        <a:lstStyle/>
        <a:p>
          <a:pPr>
            <a:defRPr sz="2400" baseline="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2137035502141182E-2"/>
          <c:y val="4.2244941517405585E-2"/>
          <c:w val="0.7965485564304462"/>
          <c:h val="0.85260349070540142"/>
        </c:manualLayout>
      </c:layout>
      <c:barChart>
        <c:barDir val="col"/>
        <c:grouping val="percentStacked"/>
        <c:varyColors val="0"/>
        <c:ser>
          <c:idx val="0"/>
          <c:order val="0"/>
          <c:tx>
            <c:strRef>
              <c:f>Sheet1!$B$1</c:f>
              <c:strCache>
                <c:ptCount val="1"/>
                <c:pt idx="0">
                  <c:v>elementary</c:v>
                </c:pt>
              </c:strCache>
            </c:strRef>
          </c:tx>
          <c:spPr>
            <a:solidFill>
              <a:schemeClr val="tx1"/>
            </a:solidFill>
          </c:spPr>
          <c:invertIfNegative val="0"/>
          <c:cat>
            <c:strRef>
              <c:f>Sheet1!$A$2</c:f>
              <c:strCache>
                <c:ptCount val="1"/>
                <c:pt idx="0">
                  <c:v>Integrated Algebra 2005</c:v>
                </c:pt>
              </c:strCache>
            </c:strRef>
          </c:cat>
          <c:val>
            <c:numRef>
              <c:f>Sheet1!$B$2</c:f>
              <c:numCache>
                <c:formatCode>General</c:formatCode>
                <c:ptCount val="1"/>
                <c:pt idx="0">
                  <c:v>1</c:v>
                </c:pt>
              </c:numCache>
            </c:numRef>
          </c:val>
        </c:ser>
        <c:ser>
          <c:idx val="1"/>
          <c:order val="1"/>
          <c:tx>
            <c:strRef>
              <c:f>Sheet1!$C$1</c:f>
              <c:strCache>
                <c:ptCount val="1"/>
                <c:pt idx="0">
                  <c:v>7,6</c:v>
                </c:pt>
              </c:strCache>
            </c:strRef>
          </c:tx>
          <c:spPr>
            <a:solidFill>
              <a:srgbClr val="FFC000"/>
            </a:solidFill>
          </c:spPr>
          <c:invertIfNegative val="0"/>
          <c:cat>
            <c:strRef>
              <c:f>Sheet1!$A$2</c:f>
              <c:strCache>
                <c:ptCount val="1"/>
                <c:pt idx="0">
                  <c:v>Integrated Algebra 2005</c:v>
                </c:pt>
              </c:strCache>
            </c:strRef>
          </c:cat>
          <c:val>
            <c:numRef>
              <c:f>Sheet1!$C$2</c:f>
              <c:numCache>
                <c:formatCode>General</c:formatCode>
                <c:ptCount val="1"/>
                <c:pt idx="0">
                  <c:v>33</c:v>
                </c:pt>
              </c:numCache>
            </c:numRef>
          </c:val>
        </c:ser>
        <c:ser>
          <c:idx val="2"/>
          <c:order val="2"/>
          <c:tx>
            <c:strRef>
              <c:f>Sheet1!$D$1</c:f>
              <c:strCache>
                <c:ptCount val="1"/>
                <c:pt idx="0">
                  <c:v>8</c:v>
                </c:pt>
              </c:strCache>
            </c:strRef>
          </c:tx>
          <c:spPr>
            <a:solidFill>
              <a:srgbClr val="FF0000"/>
            </a:solidFill>
          </c:spPr>
          <c:invertIfNegative val="0"/>
          <c:cat>
            <c:strRef>
              <c:f>Sheet1!$A$2</c:f>
              <c:strCache>
                <c:ptCount val="1"/>
                <c:pt idx="0">
                  <c:v>Integrated Algebra 2005</c:v>
                </c:pt>
              </c:strCache>
            </c:strRef>
          </c:cat>
          <c:val>
            <c:numRef>
              <c:f>Sheet1!$D$2</c:f>
              <c:numCache>
                <c:formatCode>General</c:formatCode>
                <c:ptCount val="1"/>
                <c:pt idx="0">
                  <c:v>22</c:v>
                </c:pt>
              </c:numCache>
            </c:numRef>
          </c:val>
        </c:ser>
        <c:ser>
          <c:idx val="3"/>
          <c:order val="3"/>
          <c:tx>
            <c:strRef>
              <c:f>Sheet1!$E$1</c:f>
              <c:strCache>
                <c:ptCount val="1"/>
                <c:pt idx="0">
                  <c:v>CC Algebra 1</c:v>
                </c:pt>
              </c:strCache>
            </c:strRef>
          </c:tx>
          <c:spPr>
            <a:solidFill>
              <a:srgbClr val="00B050"/>
            </a:solidFill>
          </c:spPr>
          <c:invertIfNegative val="0"/>
          <c:cat>
            <c:strRef>
              <c:f>Sheet1!$A$2</c:f>
              <c:strCache>
                <c:ptCount val="1"/>
                <c:pt idx="0">
                  <c:v>Integrated Algebra 2005</c:v>
                </c:pt>
              </c:strCache>
            </c:strRef>
          </c:cat>
          <c:val>
            <c:numRef>
              <c:f>Sheet1!$E$2</c:f>
              <c:numCache>
                <c:formatCode>General</c:formatCode>
                <c:ptCount val="1"/>
                <c:pt idx="0">
                  <c:v>16</c:v>
                </c:pt>
              </c:numCache>
            </c:numRef>
          </c:val>
        </c:ser>
        <c:ser>
          <c:idx val="4"/>
          <c:order val="4"/>
          <c:tx>
            <c:strRef>
              <c:f>Sheet1!$F$1</c:f>
              <c:strCache>
                <c:ptCount val="1"/>
                <c:pt idx="0">
                  <c:v>CC Geometry</c:v>
                </c:pt>
              </c:strCache>
            </c:strRef>
          </c:tx>
          <c:spPr>
            <a:solidFill>
              <a:srgbClr val="00B0F0"/>
            </a:solidFill>
          </c:spPr>
          <c:invertIfNegative val="0"/>
          <c:cat>
            <c:strRef>
              <c:f>Sheet1!$A$2</c:f>
              <c:strCache>
                <c:ptCount val="1"/>
                <c:pt idx="0">
                  <c:v>Integrated Algebra 2005</c:v>
                </c:pt>
              </c:strCache>
            </c:strRef>
          </c:cat>
          <c:val>
            <c:numRef>
              <c:f>Sheet1!$F$2</c:f>
              <c:numCache>
                <c:formatCode>General</c:formatCode>
                <c:ptCount val="1"/>
                <c:pt idx="0">
                  <c:v>3</c:v>
                </c:pt>
              </c:numCache>
            </c:numRef>
          </c:val>
        </c:ser>
        <c:ser>
          <c:idx val="5"/>
          <c:order val="5"/>
          <c:tx>
            <c:strRef>
              <c:f>Sheet1!$G$1</c:f>
              <c:strCache>
                <c:ptCount val="1"/>
                <c:pt idx="0">
                  <c:v>CC Algebra 2 or CC PreCalc</c:v>
                </c:pt>
              </c:strCache>
            </c:strRef>
          </c:tx>
          <c:spPr>
            <a:solidFill>
              <a:srgbClr val="7030A0"/>
            </a:solidFill>
          </c:spPr>
          <c:invertIfNegative val="0"/>
          <c:cat>
            <c:strRef>
              <c:f>Sheet1!$A$2</c:f>
              <c:strCache>
                <c:ptCount val="1"/>
                <c:pt idx="0">
                  <c:v>Integrated Algebra 2005</c:v>
                </c:pt>
              </c:strCache>
            </c:strRef>
          </c:cat>
          <c:val>
            <c:numRef>
              <c:f>Sheet1!$G$2</c:f>
              <c:numCache>
                <c:formatCode>General</c:formatCode>
                <c:ptCount val="1"/>
                <c:pt idx="0">
                  <c:v>14</c:v>
                </c:pt>
              </c:numCache>
            </c:numRef>
          </c:val>
        </c:ser>
        <c:dLbls>
          <c:showLegendKey val="0"/>
          <c:showVal val="0"/>
          <c:showCatName val="0"/>
          <c:showSerName val="0"/>
          <c:showPercent val="0"/>
          <c:showBubbleSize val="0"/>
        </c:dLbls>
        <c:gapWidth val="150"/>
        <c:overlap val="100"/>
        <c:axId val="48728704"/>
        <c:axId val="48738688"/>
      </c:barChart>
      <c:catAx>
        <c:axId val="48728704"/>
        <c:scaling>
          <c:orientation val="minMax"/>
        </c:scaling>
        <c:delete val="0"/>
        <c:axPos val="b"/>
        <c:majorTickMark val="out"/>
        <c:minorTickMark val="none"/>
        <c:tickLblPos val="nextTo"/>
        <c:txPr>
          <a:bodyPr/>
          <a:lstStyle/>
          <a:p>
            <a:pPr>
              <a:defRPr sz="2400" b="1"/>
            </a:pPr>
            <a:endParaRPr lang="en-US"/>
          </a:p>
        </c:txPr>
        <c:crossAx val="48738688"/>
        <c:crosses val="autoZero"/>
        <c:auto val="1"/>
        <c:lblAlgn val="ctr"/>
        <c:lblOffset val="100"/>
        <c:noMultiLvlLbl val="0"/>
      </c:catAx>
      <c:valAx>
        <c:axId val="48738688"/>
        <c:scaling>
          <c:orientation val="minMax"/>
        </c:scaling>
        <c:delete val="1"/>
        <c:axPos val="l"/>
        <c:numFmt formatCode="0%" sourceLinked="1"/>
        <c:majorTickMark val="out"/>
        <c:minorTickMark val="none"/>
        <c:tickLblPos val="nextTo"/>
        <c:crossAx val="48728704"/>
        <c:crosses val="autoZero"/>
        <c:crossBetween val="between"/>
      </c:valAx>
    </c:plotArea>
    <c:legend>
      <c:legendPos val="r"/>
      <c:layout>
        <c:manualLayout>
          <c:xMode val="edge"/>
          <c:yMode val="edge"/>
          <c:x val="0.67323289945899623"/>
          <c:y val="1.6439263451443566E-2"/>
          <c:w val="0.32303886121377684"/>
          <c:h val="0.89164021489501311"/>
        </c:manualLayout>
      </c:layout>
      <c:overlay val="0"/>
      <c:txPr>
        <a:bodyPr/>
        <a:lstStyle/>
        <a:p>
          <a:pPr>
            <a:defRPr sz="2400" baseline="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2137035502141182E-2"/>
          <c:y val="4.2244941517405585E-2"/>
          <c:w val="0.7965485564304462"/>
          <c:h val="0.85260349070540142"/>
        </c:manualLayout>
      </c:layout>
      <c:barChart>
        <c:barDir val="col"/>
        <c:grouping val="percentStacked"/>
        <c:varyColors val="0"/>
        <c:ser>
          <c:idx val="0"/>
          <c:order val="0"/>
          <c:tx>
            <c:strRef>
              <c:f>Sheet1!$B$1</c:f>
              <c:strCache>
                <c:ptCount val="1"/>
                <c:pt idx="0">
                  <c:v>New</c:v>
                </c:pt>
              </c:strCache>
            </c:strRef>
          </c:tx>
          <c:spPr>
            <a:solidFill>
              <a:schemeClr val="tx1"/>
            </a:solidFill>
          </c:spPr>
          <c:invertIfNegative val="0"/>
          <c:cat>
            <c:strRef>
              <c:f>Sheet1!$A$2</c:f>
              <c:strCache>
                <c:ptCount val="1"/>
                <c:pt idx="0">
                  <c:v>Common Core Grade 8</c:v>
                </c:pt>
              </c:strCache>
            </c:strRef>
          </c:cat>
          <c:val>
            <c:numRef>
              <c:f>Sheet1!$B$2</c:f>
              <c:numCache>
                <c:formatCode>General</c:formatCode>
                <c:ptCount val="1"/>
                <c:pt idx="0">
                  <c:v>6</c:v>
                </c:pt>
              </c:numCache>
            </c:numRef>
          </c:val>
        </c:ser>
        <c:ser>
          <c:idx val="1"/>
          <c:order val="1"/>
          <c:tx>
            <c:strRef>
              <c:f>Sheet1!$C$1</c:f>
              <c:strCache>
                <c:ptCount val="1"/>
                <c:pt idx="0">
                  <c:v>Geometry 2005</c:v>
                </c:pt>
              </c:strCache>
            </c:strRef>
          </c:tx>
          <c:spPr>
            <a:solidFill>
              <a:srgbClr val="FFC000"/>
            </a:solidFill>
          </c:spPr>
          <c:invertIfNegative val="0"/>
          <c:cat>
            <c:strRef>
              <c:f>Sheet1!$A$2</c:f>
              <c:strCache>
                <c:ptCount val="1"/>
                <c:pt idx="0">
                  <c:v>Common Core Grade 8</c:v>
                </c:pt>
              </c:strCache>
            </c:strRef>
          </c:cat>
          <c:val>
            <c:numRef>
              <c:f>Sheet1!$C$2</c:f>
              <c:numCache>
                <c:formatCode>General</c:formatCode>
                <c:ptCount val="1"/>
                <c:pt idx="0">
                  <c:v>10</c:v>
                </c:pt>
              </c:numCache>
            </c:numRef>
          </c:val>
        </c:ser>
        <c:ser>
          <c:idx val="2"/>
          <c:order val="2"/>
          <c:tx>
            <c:strRef>
              <c:f>Sheet1!$D$1</c:f>
              <c:strCache>
                <c:ptCount val="1"/>
                <c:pt idx="0">
                  <c:v>Int. Alg 2005</c:v>
                </c:pt>
              </c:strCache>
            </c:strRef>
          </c:tx>
          <c:spPr>
            <a:solidFill>
              <a:srgbClr val="FF0000"/>
            </a:solidFill>
          </c:spPr>
          <c:invertIfNegative val="0"/>
          <c:cat>
            <c:strRef>
              <c:f>Sheet1!$A$2</c:f>
              <c:strCache>
                <c:ptCount val="1"/>
                <c:pt idx="0">
                  <c:v>Common Core Grade 8</c:v>
                </c:pt>
              </c:strCache>
            </c:strRef>
          </c:cat>
          <c:val>
            <c:numRef>
              <c:f>Sheet1!$D$2</c:f>
              <c:numCache>
                <c:formatCode>General</c:formatCode>
                <c:ptCount val="1"/>
                <c:pt idx="0">
                  <c:v>28</c:v>
                </c:pt>
              </c:numCache>
            </c:numRef>
          </c:val>
        </c:ser>
        <c:dLbls>
          <c:showLegendKey val="0"/>
          <c:showVal val="0"/>
          <c:showCatName val="0"/>
          <c:showSerName val="0"/>
          <c:showPercent val="0"/>
          <c:showBubbleSize val="0"/>
        </c:dLbls>
        <c:gapWidth val="150"/>
        <c:overlap val="100"/>
        <c:axId val="48619520"/>
        <c:axId val="48621056"/>
      </c:barChart>
      <c:catAx>
        <c:axId val="48619520"/>
        <c:scaling>
          <c:orientation val="minMax"/>
        </c:scaling>
        <c:delete val="0"/>
        <c:axPos val="b"/>
        <c:majorTickMark val="out"/>
        <c:minorTickMark val="none"/>
        <c:tickLblPos val="nextTo"/>
        <c:txPr>
          <a:bodyPr/>
          <a:lstStyle/>
          <a:p>
            <a:pPr>
              <a:defRPr sz="2400" b="1"/>
            </a:pPr>
            <a:endParaRPr lang="en-US"/>
          </a:p>
        </c:txPr>
        <c:crossAx val="48621056"/>
        <c:crosses val="autoZero"/>
        <c:auto val="1"/>
        <c:lblAlgn val="ctr"/>
        <c:lblOffset val="100"/>
        <c:noMultiLvlLbl val="0"/>
      </c:catAx>
      <c:valAx>
        <c:axId val="48621056"/>
        <c:scaling>
          <c:orientation val="minMax"/>
        </c:scaling>
        <c:delete val="1"/>
        <c:axPos val="l"/>
        <c:numFmt formatCode="0%" sourceLinked="1"/>
        <c:majorTickMark val="out"/>
        <c:minorTickMark val="none"/>
        <c:tickLblPos val="nextTo"/>
        <c:crossAx val="48619520"/>
        <c:crosses val="autoZero"/>
        <c:crossBetween val="between"/>
      </c:valAx>
    </c:plotArea>
    <c:legend>
      <c:legendPos val="r"/>
      <c:layout>
        <c:manualLayout>
          <c:xMode val="edge"/>
          <c:yMode val="edge"/>
          <c:x val="0.65282473619369008"/>
          <c:y val="1.6439263451443566E-2"/>
          <c:w val="0.34717526380630992"/>
          <c:h val="0.85792958497375316"/>
        </c:manualLayout>
      </c:layout>
      <c:overlay val="0"/>
      <c:txPr>
        <a:bodyPr/>
        <a:lstStyle/>
        <a:p>
          <a:pPr>
            <a:defRPr sz="2400" baseline="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0.43878</cdr:x>
      <cdr:y>0.04688</cdr:y>
    </cdr:from>
    <cdr:to>
      <cdr:x>0.56122</cdr:x>
      <cdr:y>0.89063</cdr:y>
    </cdr:to>
    <cdr:sp macro="" textlink="">
      <cdr:nvSpPr>
        <cdr:cNvPr id="2" name="TextBox 1"/>
        <cdr:cNvSpPr txBox="1"/>
      </cdr:nvSpPr>
      <cdr:spPr>
        <a:xfrm xmlns:a="http://schemas.openxmlformats.org/drawingml/2006/main">
          <a:off x="3276600" y="228600"/>
          <a:ext cx="914400" cy="41148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0.42857</cdr:x>
      <cdr:y>0.01563</cdr:y>
    </cdr:from>
    <cdr:to>
      <cdr:x>0.55102</cdr:x>
      <cdr:y>0.92188</cdr:y>
    </cdr:to>
    <cdr:sp macro="" textlink="">
      <cdr:nvSpPr>
        <cdr:cNvPr id="3" name="TextBox 2"/>
        <cdr:cNvSpPr txBox="1"/>
      </cdr:nvSpPr>
      <cdr:spPr>
        <a:xfrm xmlns:a="http://schemas.openxmlformats.org/drawingml/2006/main">
          <a:off x="3200389" y="76224"/>
          <a:ext cx="914408" cy="441957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endParaRPr lang="en-US" b="1" dirty="0" smtClean="0"/>
        </a:p>
        <a:p xmlns:a="http://schemas.openxmlformats.org/drawingml/2006/main">
          <a:pPr algn="ctr"/>
          <a:r>
            <a:rPr lang="en-US" sz="2000" b="1" dirty="0" smtClean="0"/>
            <a:t>12%</a:t>
          </a:r>
        </a:p>
        <a:p xmlns:a="http://schemas.openxmlformats.org/drawingml/2006/main">
          <a:pPr algn="ctr"/>
          <a:endParaRPr lang="en-US" sz="2000" b="1" dirty="0" smtClean="0"/>
        </a:p>
        <a:p xmlns:a="http://schemas.openxmlformats.org/drawingml/2006/main">
          <a:pPr algn="ctr"/>
          <a:endParaRPr lang="en-US" sz="2000" b="1" dirty="0"/>
        </a:p>
        <a:p xmlns:a="http://schemas.openxmlformats.org/drawingml/2006/main">
          <a:pPr algn="ctr"/>
          <a:endParaRPr lang="en-US" sz="2000" b="1" dirty="0" smtClean="0"/>
        </a:p>
        <a:p xmlns:a="http://schemas.openxmlformats.org/drawingml/2006/main">
          <a:pPr algn="ctr"/>
          <a:r>
            <a:rPr lang="en-US" sz="2000" b="1" dirty="0" smtClean="0"/>
            <a:t>44%</a:t>
          </a:r>
        </a:p>
        <a:p xmlns:a="http://schemas.openxmlformats.org/drawingml/2006/main">
          <a:pPr algn="ctr"/>
          <a:endParaRPr lang="en-US" sz="2000" b="1" dirty="0"/>
        </a:p>
        <a:p xmlns:a="http://schemas.openxmlformats.org/drawingml/2006/main">
          <a:pPr algn="ctr"/>
          <a:endParaRPr lang="en-US" sz="2000" b="1" dirty="0" smtClean="0"/>
        </a:p>
        <a:p xmlns:a="http://schemas.openxmlformats.org/drawingml/2006/main">
          <a:pPr algn="ctr"/>
          <a:endParaRPr lang="en-US" sz="800" b="1" dirty="0"/>
        </a:p>
        <a:p xmlns:a="http://schemas.openxmlformats.org/drawingml/2006/main">
          <a:pPr algn="ctr"/>
          <a:r>
            <a:rPr lang="en-US" sz="2000" b="1" dirty="0" smtClean="0"/>
            <a:t>7%</a:t>
          </a:r>
        </a:p>
        <a:p xmlns:a="http://schemas.openxmlformats.org/drawingml/2006/main">
          <a:pPr algn="ctr"/>
          <a:endParaRPr lang="en-US" sz="2000" b="1" dirty="0"/>
        </a:p>
        <a:p xmlns:a="http://schemas.openxmlformats.org/drawingml/2006/main">
          <a:pPr algn="ctr"/>
          <a:r>
            <a:rPr lang="en-US" sz="2000" b="1" dirty="0" smtClean="0"/>
            <a:t>23%</a:t>
          </a:r>
        </a:p>
        <a:p xmlns:a="http://schemas.openxmlformats.org/drawingml/2006/main">
          <a:pPr algn="ctr"/>
          <a:endParaRPr lang="en-US" sz="1600" b="1" dirty="0"/>
        </a:p>
        <a:p xmlns:a="http://schemas.openxmlformats.org/drawingml/2006/main">
          <a:pPr algn="ctr">
            <a:lnSpc>
              <a:spcPct val="150000"/>
            </a:lnSpc>
          </a:pPr>
          <a:r>
            <a:rPr lang="en-US" sz="2000" b="1" dirty="0" smtClean="0"/>
            <a:t>8%</a:t>
          </a:r>
        </a:p>
        <a:p xmlns:a="http://schemas.openxmlformats.org/drawingml/2006/main">
          <a:pPr algn="ctr"/>
          <a:endParaRPr lang="en-US" sz="2000" b="1" dirty="0"/>
        </a:p>
        <a:p xmlns:a="http://schemas.openxmlformats.org/drawingml/2006/main">
          <a:pPr algn="ctr"/>
          <a:endParaRPr lang="en-US" sz="20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0.43878</cdr:x>
      <cdr:y>0.04688</cdr:y>
    </cdr:from>
    <cdr:to>
      <cdr:x>0.56122</cdr:x>
      <cdr:y>0.89063</cdr:y>
    </cdr:to>
    <cdr:sp macro="" textlink="">
      <cdr:nvSpPr>
        <cdr:cNvPr id="2" name="TextBox 1"/>
        <cdr:cNvSpPr txBox="1"/>
      </cdr:nvSpPr>
      <cdr:spPr>
        <a:xfrm xmlns:a="http://schemas.openxmlformats.org/drawingml/2006/main">
          <a:off x="3276600" y="228600"/>
          <a:ext cx="914400" cy="41148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0.42857</cdr:x>
      <cdr:y>0.03125</cdr:y>
    </cdr:from>
    <cdr:to>
      <cdr:x>0.55102</cdr:x>
      <cdr:y>0.84375</cdr:y>
    </cdr:to>
    <cdr:sp macro="" textlink="">
      <cdr:nvSpPr>
        <cdr:cNvPr id="3" name="TextBox 2"/>
        <cdr:cNvSpPr txBox="1"/>
      </cdr:nvSpPr>
      <cdr:spPr>
        <a:xfrm xmlns:a="http://schemas.openxmlformats.org/drawingml/2006/main">
          <a:off x="3200400" y="152400"/>
          <a:ext cx="914400" cy="3962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endParaRPr lang="en-US" sz="1800" b="1" dirty="0" smtClean="0"/>
        </a:p>
        <a:p xmlns:a="http://schemas.openxmlformats.org/drawingml/2006/main">
          <a:pPr algn="ctr"/>
          <a:r>
            <a:rPr lang="en-US" sz="1800" b="1" dirty="0" smtClean="0"/>
            <a:t>8%</a:t>
          </a:r>
        </a:p>
        <a:p xmlns:a="http://schemas.openxmlformats.org/drawingml/2006/main">
          <a:pPr algn="ctr"/>
          <a:r>
            <a:rPr lang="en-US" sz="1800" b="1" dirty="0" smtClean="0"/>
            <a:t>3%</a:t>
          </a:r>
        </a:p>
        <a:p xmlns:a="http://schemas.openxmlformats.org/drawingml/2006/main">
          <a:pPr algn="ctr"/>
          <a:endParaRPr lang="en-US" sz="1800" b="1" dirty="0"/>
        </a:p>
        <a:p xmlns:a="http://schemas.openxmlformats.org/drawingml/2006/main">
          <a:pPr algn="ctr"/>
          <a:r>
            <a:rPr lang="en-US" sz="1800" b="1" dirty="0" smtClean="0"/>
            <a:t>18%</a:t>
          </a:r>
        </a:p>
        <a:p xmlns:a="http://schemas.openxmlformats.org/drawingml/2006/main">
          <a:pPr algn="ctr"/>
          <a:endParaRPr lang="en-US" sz="1800" b="1" dirty="0" smtClean="0"/>
        </a:p>
        <a:p xmlns:a="http://schemas.openxmlformats.org/drawingml/2006/main">
          <a:pPr algn="ctr"/>
          <a:endParaRPr lang="en-US" sz="1800" b="1" dirty="0"/>
        </a:p>
        <a:p xmlns:a="http://schemas.openxmlformats.org/drawingml/2006/main">
          <a:pPr algn="ctr"/>
          <a:r>
            <a:rPr lang="en-US" sz="1800" b="1" dirty="0" smtClean="0"/>
            <a:t>28%</a:t>
          </a:r>
        </a:p>
        <a:p xmlns:a="http://schemas.openxmlformats.org/drawingml/2006/main">
          <a:pPr algn="ctr"/>
          <a:endParaRPr lang="en-US" sz="1800" b="1" dirty="0"/>
        </a:p>
        <a:p xmlns:a="http://schemas.openxmlformats.org/drawingml/2006/main">
          <a:pPr algn="ctr"/>
          <a:endParaRPr lang="en-US" sz="1800" b="1" dirty="0" smtClean="0"/>
        </a:p>
        <a:p xmlns:a="http://schemas.openxmlformats.org/drawingml/2006/main">
          <a:pPr algn="ctr"/>
          <a:endParaRPr lang="en-US" sz="1800" b="1" dirty="0" smtClean="0"/>
        </a:p>
        <a:p xmlns:a="http://schemas.openxmlformats.org/drawingml/2006/main">
          <a:pPr algn="ctr"/>
          <a:endParaRPr lang="en-US" sz="1800" b="1" dirty="0"/>
        </a:p>
        <a:p xmlns:a="http://schemas.openxmlformats.org/drawingml/2006/main">
          <a:pPr algn="ctr"/>
          <a:r>
            <a:rPr lang="en-US" sz="1800" b="1" dirty="0" smtClean="0"/>
            <a:t>37%</a:t>
          </a:r>
        </a:p>
        <a:p xmlns:a="http://schemas.openxmlformats.org/drawingml/2006/main">
          <a:pPr algn="ctr"/>
          <a:endParaRPr lang="en-US" sz="1800" b="1" dirty="0"/>
        </a:p>
        <a:p xmlns:a="http://schemas.openxmlformats.org/drawingml/2006/main">
          <a:pPr algn="ctr"/>
          <a:endParaRPr lang="en-US" sz="1800" b="1" dirty="0"/>
        </a:p>
      </cdr:txBody>
    </cdr:sp>
  </cdr:relSizeAnchor>
</c:userShapes>
</file>

<file path=ppt/drawings/drawing3.xml><?xml version="1.0" encoding="utf-8"?>
<c:userShapes xmlns:c="http://schemas.openxmlformats.org/drawingml/2006/chart">
  <cdr:relSizeAnchor xmlns:cdr="http://schemas.openxmlformats.org/drawingml/2006/chartDrawing">
    <cdr:from>
      <cdr:x>0.41837</cdr:x>
      <cdr:y>0.04688</cdr:y>
    </cdr:from>
    <cdr:to>
      <cdr:x>0.56122</cdr:x>
      <cdr:y>0.89063</cdr:y>
    </cdr:to>
    <cdr:sp macro="" textlink="">
      <cdr:nvSpPr>
        <cdr:cNvPr id="2" name="TextBox 1"/>
        <cdr:cNvSpPr txBox="1"/>
      </cdr:nvSpPr>
      <cdr:spPr>
        <a:xfrm xmlns:a="http://schemas.openxmlformats.org/drawingml/2006/main">
          <a:off x="3124200" y="228624"/>
          <a:ext cx="1066766" cy="41148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0.44898</cdr:x>
      <cdr:y>0.23438</cdr:y>
    </cdr:from>
    <cdr:to>
      <cdr:x>0.57143</cdr:x>
      <cdr:y>0.78125</cdr:y>
    </cdr:to>
    <cdr:sp macro="" textlink="">
      <cdr:nvSpPr>
        <cdr:cNvPr id="3" name="TextBox 2"/>
        <cdr:cNvSpPr txBox="1"/>
      </cdr:nvSpPr>
      <cdr:spPr>
        <a:xfrm xmlns:a="http://schemas.openxmlformats.org/drawingml/2006/main">
          <a:off x="3352800" y="1143000"/>
          <a:ext cx="914400" cy="26670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3200" b="1" dirty="0" smtClean="0">
              <a:latin typeface="+mj-lt"/>
            </a:rPr>
            <a:t>64%</a:t>
          </a:r>
        </a:p>
        <a:p xmlns:a="http://schemas.openxmlformats.org/drawingml/2006/main">
          <a:endParaRPr lang="en-US" sz="3200" b="1" dirty="0" smtClean="0">
            <a:latin typeface="+mj-lt"/>
          </a:endParaRPr>
        </a:p>
        <a:p xmlns:a="http://schemas.openxmlformats.org/drawingml/2006/main">
          <a:endParaRPr lang="en-US" sz="1800" b="1" dirty="0" smtClean="0">
            <a:latin typeface="+mj-lt"/>
          </a:endParaRPr>
        </a:p>
        <a:p xmlns:a="http://schemas.openxmlformats.org/drawingml/2006/main">
          <a:endParaRPr lang="en-US" sz="900" b="1" dirty="0">
            <a:latin typeface="+mj-lt"/>
          </a:endParaRPr>
        </a:p>
        <a:p xmlns:a="http://schemas.openxmlformats.org/drawingml/2006/main">
          <a:endParaRPr lang="en-US" sz="3200" b="1" dirty="0" smtClean="0">
            <a:latin typeface="+mj-lt"/>
          </a:endParaRPr>
        </a:p>
        <a:p xmlns:a="http://schemas.openxmlformats.org/drawingml/2006/main">
          <a:r>
            <a:rPr lang="en-US" sz="3200" b="1" dirty="0" smtClean="0">
              <a:latin typeface="+mj-lt"/>
            </a:rPr>
            <a:t>23%</a:t>
          </a:r>
          <a:endParaRPr lang="en-US" sz="3200" b="1" dirty="0">
            <a:latin typeface="+mj-lt"/>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A18425-BC3B-415D-A77A-BC7EC1C17413}" type="datetimeFigureOut">
              <a:rPr lang="en-US" smtClean="0"/>
              <a:t>9/29/2016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9481B8-7D5A-44CE-8A33-1EDCFE0D5D24}" type="slidenum">
              <a:rPr lang="en-US" smtClean="0"/>
              <a:t>‹#›</a:t>
            </a:fld>
            <a:endParaRPr lang="en-US"/>
          </a:p>
        </p:txBody>
      </p:sp>
    </p:spTree>
    <p:extLst>
      <p:ext uri="{BB962C8B-B14F-4D97-AF65-F5344CB8AC3E}">
        <p14:creationId xmlns:p14="http://schemas.microsoft.com/office/powerpoint/2010/main" val="3554058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619481B8-7D5A-44CE-8A33-1EDCFE0D5D24}" type="slidenum">
              <a:rPr lang="en-US" smtClean="0"/>
              <a:t>1</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834998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9481B8-7D5A-44CE-8A33-1EDCFE0D5D24}" type="slidenum">
              <a:rPr lang="en-US" smtClean="0"/>
              <a:t>10</a:t>
            </a:fld>
            <a:endParaRPr lang="en-US"/>
          </a:p>
        </p:txBody>
      </p:sp>
    </p:spTree>
    <p:extLst>
      <p:ext uri="{BB962C8B-B14F-4D97-AF65-F5344CB8AC3E}">
        <p14:creationId xmlns:p14="http://schemas.microsoft.com/office/powerpoint/2010/main" val="2429971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a:t>
            </a:r>
            <a:r>
              <a:rPr lang="en-US" baseline="0" dirty="0" smtClean="0"/>
              <a:t> found this graphic in a </a:t>
            </a:r>
            <a:r>
              <a:rPr lang="en-US" dirty="0" smtClean="0"/>
              <a:t>Utah State publication, but it applies to us as well.</a:t>
            </a:r>
            <a:r>
              <a:rPr lang="en-US" baseline="0" dirty="0" smtClean="0"/>
              <a:t>  On the left, the pink represents the range and complexity of the 2005 standards.  Notice the gap between 12</a:t>
            </a:r>
            <a:r>
              <a:rPr lang="en-US" baseline="30000" dirty="0" smtClean="0"/>
              <a:t>th</a:t>
            </a:r>
            <a:r>
              <a:rPr lang="en-US" baseline="0" dirty="0" smtClean="0"/>
              <a:t> year and college.  One interesting statistic in NY is that 65% of college incoming freshmen require remediation, and 75% of our students that would like to join the armed services can’t pass the entrance exam for mathematics.  Common Core State Standard is addressing this gap as represented by the blue column.  I think this is a nice visual to show the increased levels of complexity at every grade level.  Notice that college coursework on the right is now after grade 11, and the increased complexity starts in Kindergarten.</a:t>
            </a:r>
          </a:p>
          <a:p>
            <a:r>
              <a:rPr lang="en-US" baseline="0" dirty="0" smtClean="0"/>
              <a:t>I have done a lot of professional development at the elementary school level, and I can vouch for the shift that teachers and students are feeling at every grade level k-5.  We must be sensitive to the transitional period here as kids shift from one lane to the other.  In grade 5 common core, there is an assumption that students have hade rich common core experiences k-4.</a:t>
            </a:r>
          </a:p>
          <a:p>
            <a:endParaRPr lang="en-US" baseline="0" dirty="0" smtClean="0"/>
          </a:p>
        </p:txBody>
      </p:sp>
      <p:sp>
        <p:nvSpPr>
          <p:cNvPr id="4" name="Slide Number Placeholder 3"/>
          <p:cNvSpPr>
            <a:spLocks noGrp="1"/>
          </p:cNvSpPr>
          <p:nvPr>
            <p:ph type="sldNum" sz="quarter" idx="10"/>
          </p:nvPr>
        </p:nvSpPr>
        <p:spPr/>
        <p:txBody>
          <a:bodyPr/>
          <a:lstStyle/>
          <a:p>
            <a:fld id="{619481B8-7D5A-44CE-8A33-1EDCFE0D5D24}" type="slidenum">
              <a:rPr lang="en-US" smtClean="0"/>
              <a:t>11</a:t>
            </a:fld>
            <a:endParaRPr lang="en-US"/>
          </a:p>
        </p:txBody>
      </p:sp>
    </p:spTree>
    <p:extLst>
      <p:ext uri="{BB962C8B-B14F-4D97-AF65-F5344CB8AC3E}">
        <p14:creationId xmlns:p14="http://schemas.microsoft.com/office/powerpoint/2010/main" val="7891208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9481B8-7D5A-44CE-8A33-1EDCFE0D5D24}" type="slidenum">
              <a:rPr lang="en-US" smtClean="0"/>
              <a:t>12</a:t>
            </a:fld>
            <a:endParaRPr lang="en-US"/>
          </a:p>
        </p:txBody>
      </p:sp>
    </p:spTree>
    <p:extLst>
      <p:ext uri="{BB962C8B-B14F-4D97-AF65-F5344CB8AC3E}">
        <p14:creationId xmlns:p14="http://schemas.microsoft.com/office/powerpoint/2010/main" val="30915514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9481B8-7D5A-44CE-8A33-1EDCFE0D5D24}" type="slidenum">
              <a:rPr lang="en-US" smtClean="0"/>
              <a:t>13</a:t>
            </a:fld>
            <a:endParaRPr lang="en-US"/>
          </a:p>
        </p:txBody>
      </p:sp>
    </p:spTree>
    <p:extLst>
      <p:ext uri="{BB962C8B-B14F-4D97-AF65-F5344CB8AC3E}">
        <p14:creationId xmlns:p14="http://schemas.microsoft.com/office/powerpoint/2010/main" val="20937208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9481B8-7D5A-44CE-8A33-1EDCFE0D5D24}" type="slidenum">
              <a:rPr lang="en-US" smtClean="0"/>
              <a:t>14</a:t>
            </a:fld>
            <a:endParaRPr lang="en-US"/>
          </a:p>
        </p:txBody>
      </p:sp>
    </p:spTree>
    <p:extLst>
      <p:ext uri="{BB962C8B-B14F-4D97-AF65-F5344CB8AC3E}">
        <p14:creationId xmlns:p14="http://schemas.microsoft.com/office/powerpoint/2010/main" val="24499484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only guidance</a:t>
            </a:r>
            <a:r>
              <a:rPr lang="en-US" baseline="0" dirty="0" smtClean="0"/>
              <a:t> we have……</a:t>
            </a:r>
            <a:endParaRPr lang="en-US" dirty="0"/>
          </a:p>
        </p:txBody>
      </p:sp>
      <p:sp>
        <p:nvSpPr>
          <p:cNvPr id="4" name="Slide Number Placeholder 3"/>
          <p:cNvSpPr>
            <a:spLocks noGrp="1"/>
          </p:cNvSpPr>
          <p:nvPr>
            <p:ph type="sldNum" sz="quarter" idx="10"/>
          </p:nvPr>
        </p:nvSpPr>
        <p:spPr/>
        <p:txBody>
          <a:bodyPr/>
          <a:lstStyle/>
          <a:p>
            <a:fld id="{619481B8-7D5A-44CE-8A33-1EDCFE0D5D24}" type="slidenum">
              <a:rPr lang="en-US" smtClean="0"/>
              <a:t>15</a:t>
            </a:fld>
            <a:endParaRPr lang="en-US"/>
          </a:p>
        </p:txBody>
      </p:sp>
    </p:spTree>
    <p:extLst>
      <p:ext uri="{BB962C8B-B14F-4D97-AF65-F5344CB8AC3E}">
        <p14:creationId xmlns:p14="http://schemas.microsoft.com/office/powerpoint/2010/main" val="37682604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9481B8-7D5A-44CE-8A33-1EDCFE0D5D24}" type="slidenum">
              <a:rPr lang="en-US" smtClean="0"/>
              <a:t>16</a:t>
            </a:fld>
            <a:endParaRPr lang="en-US"/>
          </a:p>
        </p:txBody>
      </p:sp>
    </p:spTree>
    <p:extLst>
      <p:ext uri="{BB962C8B-B14F-4D97-AF65-F5344CB8AC3E}">
        <p14:creationId xmlns:p14="http://schemas.microsoft.com/office/powerpoint/2010/main" val="39288177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9481B8-7D5A-44CE-8A33-1EDCFE0D5D24}" type="slidenum">
              <a:rPr lang="en-US" smtClean="0"/>
              <a:t>17</a:t>
            </a:fld>
            <a:endParaRPr lang="en-US"/>
          </a:p>
        </p:txBody>
      </p:sp>
    </p:spTree>
    <p:extLst>
      <p:ext uri="{BB962C8B-B14F-4D97-AF65-F5344CB8AC3E}">
        <p14:creationId xmlns:p14="http://schemas.microsoft.com/office/powerpoint/2010/main" val="17861394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9481B8-7D5A-44CE-8A33-1EDCFE0D5D24}" type="slidenum">
              <a:rPr lang="en-US" smtClean="0"/>
              <a:t>18</a:t>
            </a:fld>
            <a:endParaRPr lang="en-US"/>
          </a:p>
        </p:txBody>
      </p:sp>
    </p:spTree>
    <p:extLst>
      <p:ext uri="{BB962C8B-B14F-4D97-AF65-F5344CB8AC3E}">
        <p14:creationId xmlns:p14="http://schemas.microsoft.com/office/powerpoint/2010/main" val="35480893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9481B8-7D5A-44CE-8A33-1EDCFE0D5D24}" type="slidenum">
              <a:rPr lang="en-US" smtClean="0"/>
              <a:t>19</a:t>
            </a:fld>
            <a:endParaRPr lang="en-US"/>
          </a:p>
        </p:txBody>
      </p:sp>
    </p:spTree>
    <p:extLst>
      <p:ext uri="{BB962C8B-B14F-4D97-AF65-F5344CB8AC3E}">
        <p14:creationId xmlns:p14="http://schemas.microsoft.com/office/powerpoint/2010/main" val="141888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9481B8-7D5A-44CE-8A33-1EDCFE0D5D24}" type="slidenum">
              <a:rPr lang="en-US" smtClean="0"/>
              <a:t>2</a:t>
            </a:fld>
            <a:endParaRPr lang="en-US"/>
          </a:p>
        </p:txBody>
      </p:sp>
    </p:spTree>
    <p:extLst>
      <p:ext uri="{BB962C8B-B14F-4D97-AF65-F5344CB8AC3E}">
        <p14:creationId xmlns:p14="http://schemas.microsoft.com/office/powerpoint/2010/main" val="2165321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9481B8-7D5A-44CE-8A33-1EDCFE0D5D24}" type="slidenum">
              <a:rPr lang="en-US" smtClean="0"/>
              <a:t>20</a:t>
            </a:fld>
            <a:endParaRPr lang="en-US"/>
          </a:p>
        </p:txBody>
      </p:sp>
    </p:spTree>
    <p:extLst>
      <p:ext uri="{BB962C8B-B14F-4D97-AF65-F5344CB8AC3E}">
        <p14:creationId xmlns:p14="http://schemas.microsoft.com/office/powerpoint/2010/main" val="6277681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9481B8-7D5A-44CE-8A33-1EDCFE0D5D24}" type="slidenum">
              <a:rPr lang="en-US" smtClean="0"/>
              <a:t>21</a:t>
            </a:fld>
            <a:endParaRPr lang="en-US"/>
          </a:p>
        </p:txBody>
      </p:sp>
    </p:spTree>
    <p:extLst>
      <p:ext uri="{BB962C8B-B14F-4D97-AF65-F5344CB8AC3E}">
        <p14:creationId xmlns:p14="http://schemas.microsoft.com/office/powerpoint/2010/main" val="6277681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9481B8-7D5A-44CE-8A33-1EDCFE0D5D24}" type="slidenum">
              <a:rPr lang="en-US" smtClean="0"/>
              <a:t>22</a:t>
            </a:fld>
            <a:endParaRPr lang="en-US"/>
          </a:p>
        </p:txBody>
      </p:sp>
    </p:spTree>
    <p:extLst>
      <p:ext uri="{BB962C8B-B14F-4D97-AF65-F5344CB8AC3E}">
        <p14:creationId xmlns:p14="http://schemas.microsoft.com/office/powerpoint/2010/main" val="25639601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9481B8-7D5A-44CE-8A33-1EDCFE0D5D24}" type="slidenum">
              <a:rPr lang="en-US" smtClean="0"/>
              <a:t>23</a:t>
            </a:fld>
            <a:endParaRPr lang="en-US"/>
          </a:p>
        </p:txBody>
      </p:sp>
    </p:spTree>
    <p:extLst>
      <p:ext uri="{BB962C8B-B14F-4D97-AF65-F5344CB8AC3E}">
        <p14:creationId xmlns:p14="http://schemas.microsoft.com/office/powerpoint/2010/main" val="2165321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9481B8-7D5A-44CE-8A33-1EDCFE0D5D24}" type="slidenum">
              <a:rPr lang="en-US" smtClean="0"/>
              <a:t>24</a:t>
            </a:fld>
            <a:endParaRPr lang="en-US"/>
          </a:p>
        </p:txBody>
      </p:sp>
    </p:spTree>
    <p:extLst>
      <p:ext uri="{BB962C8B-B14F-4D97-AF65-F5344CB8AC3E}">
        <p14:creationId xmlns:p14="http://schemas.microsoft.com/office/powerpoint/2010/main" val="41318770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9481B8-7D5A-44CE-8A33-1EDCFE0D5D24}" type="slidenum">
              <a:rPr lang="en-US" smtClean="0"/>
              <a:t>25</a:t>
            </a:fld>
            <a:endParaRPr lang="en-US"/>
          </a:p>
        </p:txBody>
      </p:sp>
    </p:spTree>
    <p:extLst>
      <p:ext uri="{BB962C8B-B14F-4D97-AF65-F5344CB8AC3E}">
        <p14:creationId xmlns:p14="http://schemas.microsoft.com/office/powerpoint/2010/main" val="23556613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9481B8-7D5A-44CE-8A33-1EDCFE0D5D24}" type="slidenum">
              <a:rPr lang="en-US" smtClean="0"/>
              <a:t>26</a:t>
            </a:fld>
            <a:endParaRPr lang="en-US"/>
          </a:p>
        </p:txBody>
      </p:sp>
    </p:spTree>
    <p:extLst>
      <p:ext uri="{BB962C8B-B14F-4D97-AF65-F5344CB8AC3E}">
        <p14:creationId xmlns:p14="http://schemas.microsoft.com/office/powerpoint/2010/main" val="20052357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9481B8-7D5A-44CE-8A33-1EDCFE0D5D24}" type="slidenum">
              <a:rPr lang="en-US" smtClean="0"/>
              <a:t>27</a:t>
            </a:fld>
            <a:endParaRPr lang="en-US"/>
          </a:p>
        </p:txBody>
      </p:sp>
    </p:spTree>
    <p:extLst>
      <p:ext uri="{BB962C8B-B14F-4D97-AF65-F5344CB8AC3E}">
        <p14:creationId xmlns:p14="http://schemas.microsoft.com/office/powerpoint/2010/main" val="6277681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619481B8-7D5A-44CE-8A33-1EDCFE0D5D24}" type="slidenum">
              <a:rPr lang="en-US" smtClean="0"/>
              <a:t>28</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83499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Research</a:t>
            </a:r>
            <a:r>
              <a:rPr lang="en-US" baseline="0" dirty="0" smtClean="0"/>
              <a:t> on hetero vs homogeneous grouping</a:t>
            </a:r>
            <a:endParaRPr lang="en-US" dirty="0"/>
          </a:p>
        </p:txBody>
      </p:sp>
      <p:sp>
        <p:nvSpPr>
          <p:cNvPr id="4" name="Slide Number Placeholder 3"/>
          <p:cNvSpPr>
            <a:spLocks noGrp="1"/>
          </p:cNvSpPr>
          <p:nvPr>
            <p:ph type="sldNum" sz="quarter" idx="10"/>
          </p:nvPr>
        </p:nvSpPr>
        <p:spPr/>
        <p:txBody>
          <a:bodyPr/>
          <a:lstStyle/>
          <a:p>
            <a:fld id="{619481B8-7D5A-44CE-8A33-1EDCFE0D5D24}" type="slidenum">
              <a:rPr lang="en-US" smtClean="0"/>
              <a:t>3</a:t>
            </a:fld>
            <a:endParaRPr lang="en-US"/>
          </a:p>
        </p:txBody>
      </p:sp>
    </p:spTree>
    <p:extLst>
      <p:ext uri="{BB962C8B-B14F-4D97-AF65-F5344CB8AC3E}">
        <p14:creationId xmlns:p14="http://schemas.microsoft.com/office/powerpoint/2010/main" val="3611730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9481B8-7D5A-44CE-8A33-1EDCFE0D5D24}" type="slidenum">
              <a:rPr lang="en-US" smtClean="0"/>
              <a:t>4</a:t>
            </a:fld>
            <a:endParaRPr lang="en-US"/>
          </a:p>
        </p:txBody>
      </p:sp>
    </p:spTree>
    <p:extLst>
      <p:ext uri="{BB962C8B-B14F-4D97-AF65-F5344CB8AC3E}">
        <p14:creationId xmlns:p14="http://schemas.microsoft.com/office/powerpoint/2010/main" val="2813191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do we accelerate?</a:t>
            </a:r>
            <a:endParaRPr lang="en-US" dirty="0"/>
          </a:p>
        </p:txBody>
      </p:sp>
      <p:sp>
        <p:nvSpPr>
          <p:cNvPr id="4" name="Slide Number Placeholder 3"/>
          <p:cNvSpPr>
            <a:spLocks noGrp="1"/>
          </p:cNvSpPr>
          <p:nvPr>
            <p:ph type="sldNum" sz="quarter" idx="10"/>
          </p:nvPr>
        </p:nvSpPr>
        <p:spPr/>
        <p:txBody>
          <a:bodyPr/>
          <a:lstStyle/>
          <a:p>
            <a:fld id="{619481B8-7D5A-44CE-8A33-1EDCFE0D5D24}" type="slidenum">
              <a:rPr lang="en-US" smtClean="0"/>
              <a:t>5</a:t>
            </a:fld>
            <a:endParaRPr lang="en-US"/>
          </a:p>
        </p:txBody>
      </p:sp>
    </p:spTree>
    <p:extLst>
      <p:ext uri="{BB962C8B-B14F-4D97-AF65-F5344CB8AC3E}">
        <p14:creationId xmlns:p14="http://schemas.microsoft.com/office/powerpoint/2010/main" val="194749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do we accelerate?</a:t>
            </a:r>
            <a:endParaRPr lang="en-US" dirty="0"/>
          </a:p>
        </p:txBody>
      </p:sp>
      <p:sp>
        <p:nvSpPr>
          <p:cNvPr id="4" name="Slide Number Placeholder 3"/>
          <p:cNvSpPr>
            <a:spLocks noGrp="1"/>
          </p:cNvSpPr>
          <p:nvPr>
            <p:ph type="sldNum" sz="quarter" idx="10"/>
          </p:nvPr>
        </p:nvSpPr>
        <p:spPr/>
        <p:txBody>
          <a:bodyPr/>
          <a:lstStyle/>
          <a:p>
            <a:fld id="{619481B8-7D5A-44CE-8A33-1EDCFE0D5D24}" type="slidenum">
              <a:rPr lang="en-US" smtClean="0"/>
              <a:t>6</a:t>
            </a:fld>
            <a:endParaRPr lang="en-US"/>
          </a:p>
        </p:txBody>
      </p:sp>
    </p:spTree>
    <p:extLst>
      <p:ext uri="{BB962C8B-B14F-4D97-AF65-F5344CB8AC3E}">
        <p14:creationId xmlns:p14="http://schemas.microsoft.com/office/powerpoint/2010/main" val="1947494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do we accelerate?</a:t>
            </a:r>
            <a:endParaRPr lang="en-US" dirty="0"/>
          </a:p>
        </p:txBody>
      </p:sp>
      <p:sp>
        <p:nvSpPr>
          <p:cNvPr id="4" name="Slide Number Placeholder 3"/>
          <p:cNvSpPr>
            <a:spLocks noGrp="1"/>
          </p:cNvSpPr>
          <p:nvPr>
            <p:ph type="sldNum" sz="quarter" idx="10"/>
          </p:nvPr>
        </p:nvSpPr>
        <p:spPr/>
        <p:txBody>
          <a:bodyPr/>
          <a:lstStyle/>
          <a:p>
            <a:fld id="{619481B8-7D5A-44CE-8A33-1EDCFE0D5D24}" type="slidenum">
              <a:rPr lang="en-US" smtClean="0"/>
              <a:t>7</a:t>
            </a:fld>
            <a:endParaRPr lang="en-US"/>
          </a:p>
        </p:txBody>
      </p:sp>
    </p:spTree>
    <p:extLst>
      <p:ext uri="{BB962C8B-B14F-4D97-AF65-F5344CB8AC3E}">
        <p14:creationId xmlns:p14="http://schemas.microsoft.com/office/powerpoint/2010/main" val="194749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do we accelerate?</a:t>
            </a:r>
            <a:endParaRPr lang="en-US" dirty="0"/>
          </a:p>
        </p:txBody>
      </p:sp>
      <p:sp>
        <p:nvSpPr>
          <p:cNvPr id="4" name="Slide Number Placeholder 3"/>
          <p:cNvSpPr>
            <a:spLocks noGrp="1"/>
          </p:cNvSpPr>
          <p:nvPr>
            <p:ph type="sldNum" sz="quarter" idx="10"/>
          </p:nvPr>
        </p:nvSpPr>
        <p:spPr/>
        <p:txBody>
          <a:bodyPr/>
          <a:lstStyle/>
          <a:p>
            <a:fld id="{619481B8-7D5A-44CE-8A33-1EDCFE0D5D24}" type="slidenum">
              <a:rPr lang="en-US" smtClean="0"/>
              <a:t>8</a:t>
            </a:fld>
            <a:endParaRPr lang="en-US"/>
          </a:p>
        </p:txBody>
      </p:sp>
    </p:spTree>
    <p:extLst>
      <p:ext uri="{BB962C8B-B14F-4D97-AF65-F5344CB8AC3E}">
        <p14:creationId xmlns:p14="http://schemas.microsoft.com/office/powerpoint/2010/main" val="194749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do we accelerate?</a:t>
            </a:r>
            <a:endParaRPr lang="en-US" dirty="0"/>
          </a:p>
        </p:txBody>
      </p:sp>
      <p:sp>
        <p:nvSpPr>
          <p:cNvPr id="4" name="Slide Number Placeholder 3"/>
          <p:cNvSpPr>
            <a:spLocks noGrp="1"/>
          </p:cNvSpPr>
          <p:nvPr>
            <p:ph type="sldNum" sz="quarter" idx="10"/>
          </p:nvPr>
        </p:nvSpPr>
        <p:spPr/>
        <p:txBody>
          <a:bodyPr/>
          <a:lstStyle/>
          <a:p>
            <a:fld id="{619481B8-7D5A-44CE-8A33-1EDCFE0D5D24}" type="slidenum">
              <a:rPr lang="en-US" smtClean="0"/>
              <a:t>9</a:t>
            </a:fld>
            <a:endParaRPr lang="en-US"/>
          </a:p>
        </p:txBody>
      </p:sp>
    </p:spTree>
    <p:extLst>
      <p:ext uri="{BB962C8B-B14F-4D97-AF65-F5344CB8AC3E}">
        <p14:creationId xmlns:p14="http://schemas.microsoft.com/office/powerpoint/2010/main" val="194749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D3B0944-0117-4C35-A39C-60F83842CA27}" type="datetimeFigureOut">
              <a:rPr lang="en-US" smtClean="0"/>
              <a:t>9/29/2016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4AFF545-49E8-471E-A62C-2A72D0E7396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3B0944-0117-4C35-A39C-60F83842CA27}"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AFF545-49E8-471E-A62C-2A72D0E7396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3B0944-0117-4C35-A39C-60F83842CA27}"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AFF545-49E8-471E-A62C-2A72D0E7396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lvl1pPr>
              <a:defRPr b="1"/>
            </a:lvl1pPr>
          </a:lstStyle>
          <a:p>
            <a:r>
              <a:rPr kumimoji="0" lang="en-US" dirty="0" smtClean="0"/>
              <a:t>Click to edit Master title style</a:t>
            </a:r>
            <a:endParaRPr kumimoji="0" lang="en-US" dirty="0"/>
          </a:p>
        </p:txBody>
      </p:sp>
      <p:sp>
        <p:nvSpPr>
          <p:cNvPr id="3" name="Content Placeholder 2"/>
          <p:cNvSpPr>
            <a:spLocks noGrp="1"/>
          </p:cNvSpPr>
          <p:nvPr>
            <p:ph idx="1" hasCustomPrompt="1"/>
          </p:nvPr>
        </p:nvSpPr>
        <p:spPr/>
        <p:txBody>
          <a:bodyPr/>
          <a:lstStyle>
            <a:lvl1pPr>
              <a:defRPr/>
            </a:lvl1pPr>
          </a:lstStyle>
          <a:p>
            <a:pPr lvl="0" eaLnBrk="1" latinLnBrk="0" hangingPunct="1"/>
            <a:r>
              <a:rPr lang="en-US" dirty="0" smtClean="0"/>
              <a:t>Click to edit Master text styles 124</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ED3B0944-0117-4C35-A39C-60F83842CA27}"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AFF545-49E8-471E-A62C-2A72D0E7396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D3B0944-0117-4C35-A39C-60F83842CA27}"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AFF545-49E8-471E-A62C-2A72D0E7396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D3B0944-0117-4C35-A39C-60F83842CA27}"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AFF545-49E8-471E-A62C-2A72D0E7396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D3B0944-0117-4C35-A39C-60F83842CA27}" type="datetimeFigureOut">
              <a:rPr lang="en-US" smtClean="0"/>
              <a:t>9/29/2016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AFF545-49E8-471E-A62C-2A72D0E7396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D3B0944-0117-4C35-A39C-60F83842CA27}" type="datetimeFigureOut">
              <a:rPr lang="en-US" smtClean="0"/>
              <a:t>9/29/2016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AFF545-49E8-471E-A62C-2A72D0E7396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3B0944-0117-4C35-A39C-60F83842CA27}" type="datetimeFigureOut">
              <a:rPr lang="en-US" smtClean="0"/>
              <a:t>9/29/2016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AFF545-49E8-471E-A62C-2A72D0E7396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D3B0944-0117-4C35-A39C-60F83842CA27}"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AFF545-49E8-471E-A62C-2A72D0E7396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D3B0944-0117-4C35-A39C-60F83842CA27}"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4AFF545-49E8-471E-A62C-2A72D0E7396C}"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D3B0944-0117-4C35-A39C-60F83842CA27}" type="datetimeFigureOut">
              <a:rPr lang="en-US" smtClean="0"/>
              <a:t>9/29/2016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4AFF545-49E8-471E-A62C-2A72D0E7396C}"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981200"/>
            <a:ext cx="8458200" cy="1066800"/>
          </a:xfrm>
        </p:spPr>
        <p:txBody>
          <a:bodyPr>
            <a:noAutofit/>
          </a:bodyPr>
          <a:lstStyle/>
          <a:p>
            <a:r>
              <a:rPr lang="en-US" sz="6600" b="1" dirty="0" smtClean="0"/>
              <a:t>Acceleration Pathways</a:t>
            </a:r>
            <a:endParaRPr lang="en-US" sz="6600" b="1" dirty="0"/>
          </a:p>
        </p:txBody>
      </p:sp>
      <p:sp>
        <p:nvSpPr>
          <p:cNvPr id="3" name="Subtitle 2"/>
          <p:cNvSpPr>
            <a:spLocks noGrp="1"/>
          </p:cNvSpPr>
          <p:nvPr>
            <p:ph type="subTitle" idx="1"/>
          </p:nvPr>
        </p:nvSpPr>
        <p:spPr>
          <a:xfrm>
            <a:off x="381000" y="1600200"/>
            <a:ext cx="8458200" cy="762000"/>
          </a:xfrm>
        </p:spPr>
        <p:txBody>
          <a:bodyPr>
            <a:normAutofit/>
          </a:bodyPr>
          <a:lstStyle/>
          <a:p>
            <a:r>
              <a:rPr lang="en-US" sz="3200" b="1" dirty="0" smtClean="0"/>
              <a:t>Common Core Mathematics</a:t>
            </a:r>
            <a:endParaRPr lang="en-US" sz="3200" b="1" dirty="0"/>
          </a:p>
        </p:txBody>
      </p:sp>
      <p:sp>
        <p:nvSpPr>
          <p:cNvPr id="4" name="TextBox 3"/>
          <p:cNvSpPr txBox="1"/>
          <p:nvPr/>
        </p:nvSpPr>
        <p:spPr>
          <a:xfrm>
            <a:off x="381000" y="4191000"/>
            <a:ext cx="4194610" cy="923330"/>
          </a:xfrm>
          <a:prstGeom prst="rect">
            <a:avLst/>
          </a:prstGeom>
          <a:noFill/>
        </p:spPr>
        <p:txBody>
          <a:bodyPr wrap="none" rtlCol="0">
            <a:spAutoFit/>
          </a:bodyPr>
          <a:lstStyle/>
          <a:p>
            <a:r>
              <a:rPr lang="en-US" sz="5400" dirty="0" smtClean="0">
                <a:effectLst>
                  <a:outerShdw blurRad="38100" dist="38100" dir="2700000" algn="tl">
                    <a:srgbClr val="000000">
                      <a:alpha val="43137"/>
                    </a:srgbClr>
                  </a:outerShdw>
                </a:effectLst>
              </a:rPr>
              <a:t>Diana </a:t>
            </a:r>
            <a:r>
              <a:rPr lang="en-US" sz="5400" dirty="0" err="1" smtClean="0">
                <a:effectLst>
                  <a:outerShdw blurRad="38100" dist="38100" dir="2700000" algn="tl">
                    <a:srgbClr val="000000">
                      <a:alpha val="43137"/>
                    </a:srgbClr>
                  </a:outerShdw>
                </a:effectLst>
              </a:rPr>
              <a:t>Kolhoff</a:t>
            </a:r>
            <a:endParaRPr lang="en-US" sz="5400" dirty="0">
              <a:effectLst>
                <a:outerShdw blurRad="38100" dist="38100" dir="2700000" algn="tl">
                  <a:srgbClr val="000000">
                    <a:alpha val="43137"/>
                  </a:srgbClr>
                </a:outerShdw>
              </a:effectLst>
            </a:endParaRPr>
          </a:p>
        </p:txBody>
      </p:sp>
      <p:sp>
        <p:nvSpPr>
          <p:cNvPr id="5" name="TextBox 4"/>
          <p:cNvSpPr txBox="1"/>
          <p:nvPr/>
        </p:nvSpPr>
        <p:spPr>
          <a:xfrm>
            <a:off x="407303" y="5249916"/>
            <a:ext cx="7462620" cy="954107"/>
          </a:xfrm>
          <a:prstGeom prst="rect">
            <a:avLst/>
          </a:prstGeom>
          <a:noFill/>
        </p:spPr>
        <p:txBody>
          <a:bodyPr wrap="none" rtlCol="0">
            <a:spAutoFit/>
          </a:bodyPr>
          <a:lstStyle/>
          <a:p>
            <a:r>
              <a:rPr lang="en-US" sz="2800" dirty="0" smtClean="0"/>
              <a:t>Mathematics Education Consultant, Long Island</a:t>
            </a:r>
          </a:p>
          <a:p>
            <a:r>
              <a:rPr lang="en-US" sz="2800" dirty="0" smtClean="0"/>
              <a:t>www.mathampton.com</a:t>
            </a:r>
            <a:endParaRPr lang="en-US" sz="2800" dirty="0"/>
          </a:p>
        </p:txBody>
      </p:sp>
    </p:spTree>
    <p:extLst>
      <p:ext uri="{BB962C8B-B14F-4D97-AF65-F5344CB8AC3E}">
        <p14:creationId xmlns:p14="http://schemas.microsoft.com/office/powerpoint/2010/main" val="1292972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4114800"/>
            <a:ext cx="7848600" cy="15240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4800" y="381000"/>
            <a:ext cx="8686800" cy="914400"/>
          </a:xfrm>
        </p:spPr>
        <p:txBody>
          <a:bodyPr>
            <a:noAutofit/>
          </a:bodyPr>
          <a:lstStyle/>
          <a:p>
            <a:r>
              <a:rPr lang="en-US" sz="4400" dirty="0" smtClean="0"/>
              <a:t>Traditional acceleration:</a:t>
            </a:r>
            <a:endParaRPr lang="en-US" sz="4400" dirty="0"/>
          </a:p>
        </p:txBody>
      </p:sp>
      <p:sp>
        <p:nvSpPr>
          <p:cNvPr id="3" name="Content Placeholder 2"/>
          <p:cNvSpPr>
            <a:spLocks noGrp="1"/>
          </p:cNvSpPr>
          <p:nvPr>
            <p:ph idx="1"/>
          </p:nvPr>
        </p:nvSpPr>
        <p:spPr/>
        <p:txBody>
          <a:bodyPr>
            <a:normAutofit/>
          </a:bodyPr>
          <a:lstStyle/>
          <a:p>
            <a:pPr marL="0" indent="0">
              <a:buNone/>
            </a:pPr>
            <a:r>
              <a:rPr lang="en-US" dirty="0" smtClean="0"/>
              <a:t>A Brief History:</a:t>
            </a:r>
          </a:p>
          <a:p>
            <a:pPr marL="0" indent="0">
              <a:buNone/>
            </a:pPr>
            <a:r>
              <a:rPr lang="en-US" dirty="0"/>
              <a:t>D</a:t>
            </a:r>
            <a:r>
              <a:rPr lang="en-US" dirty="0" smtClean="0"/>
              <a:t>istricts </a:t>
            </a:r>
            <a:r>
              <a:rPr lang="en-US" dirty="0" smtClean="0"/>
              <a:t>had </a:t>
            </a:r>
            <a:r>
              <a:rPr lang="en-US" dirty="0"/>
              <a:t>increasingly </a:t>
            </a:r>
            <a:r>
              <a:rPr lang="en-US" dirty="0" smtClean="0"/>
              <a:t>offered Algebra </a:t>
            </a:r>
            <a:r>
              <a:rPr lang="en-US" dirty="0"/>
              <a:t>in Grade </a:t>
            </a:r>
            <a:r>
              <a:rPr lang="en-US" dirty="0" smtClean="0"/>
              <a:t>8.</a:t>
            </a:r>
          </a:p>
          <a:p>
            <a:pPr marL="0" indent="0">
              <a:buNone/>
            </a:pPr>
            <a:endParaRPr lang="en-US" dirty="0" smtClean="0"/>
          </a:p>
          <a:p>
            <a:pPr marL="0" indent="0">
              <a:buNone/>
            </a:pPr>
            <a:endParaRPr lang="en-US" dirty="0"/>
          </a:p>
          <a:p>
            <a:pPr marL="0" indent="0" algn="ctr">
              <a:buNone/>
            </a:pPr>
            <a:endParaRPr lang="en-US" b="1" i="1" dirty="0" smtClean="0"/>
          </a:p>
          <a:p>
            <a:pPr marL="0" indent="0" algn="ctr">
              <a:buNone/>
            </a:pPr>
            <a:r>
              <a:rPr lang="en-US" b="1" i="1" dirty="0" smtClean="0"/>
              <a:t>The Common Core Learning Standards have a tight progression of standards, without redundancy in grade 8.</a:t>
            </a:r>
            <a:r>
              <a:rPr lang="en-US" dirty="0" smtClean="0"/>
              <a:t> </a:t>
            </a:r>
            <a:endParaRPr lang="en-US" dirty="0"/>
          </a:p>
        </p:txBody>
      </p:sp>
    </p:spTree>
    <p:extLst>
      <p:ext uri="{BB962C8B-B14F-4D97-AF65-F5344CB8AC3E}">
        <p14:creationId xmlns:p14="http://schemas.microsoft.com/office/powerpoint/2010/main" val="3253502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A Shift:</a:t>
            </a:r>
            <a:endParaRPr lang="en-US" sz="4000" b="1" dirty="0"/>
          </a:p>
        </p:txBody>
      </p:sp>
      <p:sp>
        <p:nvSpPr>
          <p:cNvPr id="3" name="Content Placeholder 2"/>
          <p:cNvSpPr>
            <a:spLocks noGrp="1"/>
          </p:cNvSpPr>
          <p:nvPr>
            <p:ph idx="1"/>
          </p:nvPr>
        </p:nvSpPr>
        <p:spPr/>
        <p:txBody>
          <a:bodyPr/>
          <a:lstStyle/>
          <a:p>
            <a:pPr marL="0" indent="0">
              <a:buNone/>
            </a:pP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29308"/>
            <a:ext cx="5867400" cy="6724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521425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839200" cy="990600"/>
          </a:xfrm>
        </p:spPr>
        <p:txBody>
          <a:bodyPr>
            <a:normAutofit/>
          </a:bodyPr>
          <a:lstStyle/>
          <a:p>
            <a:r>
              <a:rPr lang="en-US" sz="3200" b="1" dirty="0" smtClean="0"/>
              <a:t>2005 Algebra 2/Trig Standards – </a:t>
            </a:r>
            <a:r>
              <a:rPr lang="en-US" sz="3200" i="1" dirty="0" smtClean="0">
                <a:effectLst>
                  <a:outerShdw blurRad="38100" dist="38100" dir="2700000" algn="tl">
                    <a:srgbClr val="000000">
                      <a:alpha val="43137"/>
                    </a:srgbClr>
                  </a:outerShdw>
                  <a:reflection blurRad="12700" stA="48000" endA="300" endPos="55000" dir="5400000" sy="-90000" algn="bl" rotWithShape="0"/>
                </a:effectLst>
              </a:rPr>
              <a:t>Moved!</a:t>
            </a:r>
            <a:endParaRPr lang="en-US" sz="3200" i="1" dirty="0">
              <a:effectLst>
                <a:outerShdw blurRad="38100" dist="38100" dir="2700000" algn="tl">
                  <a:srgbClr val="000000">
                    <a:alpha val="43137"/>
                  </a:srgbClr>
                </a:outerShdw>
                <a:reflection blurRad="12700" stA="48000" endA="300" endPos="55000" dir="5400000" sy="-90000" algn="bl" rotWithShape="0"/>
              </a:effectLs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20937492"/>
              </p:ext>
            </p:extLst>
          </p:nvPr>
        </p:nvGraphicFramePr>
        <p:xfrm>
          <a:off x="762000" y="1600200"/>
          <a:ext cx="74676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3200400" y="1752600"/>
            <a:ext cx="2438400" cy="533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 and C, Trig</a:t>
            </a:r>
            <a:endParaRPr lang="en-US" dirty="0">
              <a:solidFill>
                <a:schemeClr val="tx1"/>
              </a:solidFill>
            </a:endParaRPr>
          </a:p>
        </p:txBody>
      </p:sp>
      <p:sp>
        <p:nvSpPr>
          <p:cNvPr id="8" name="Rectangle 7"/>
          <p:cNvSpPr/>
          <p:nvPr/>
        </p:nvSpPr>
        <p:spPr>
          <a:xfrm>
            <a:off x="3190165" y="2286000"/>
            <a:ext cx="2438400" cy="1905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Rational and Irrational Expressions</a:t>
            </a:r>
          </a:p>
          <a:p>
            <a:pPr algn="ctr"/>
            <a:r>
              <a:rPr lang="en-US" dirty="0" smtClean="0">
                <a:solidFill>
                  <a:schemeClr val="tx1"/>
                </a:solidFill>
              </a:rPr>
              <a:t>Logarithms and </a:t>
            </a:r>
            <a:r>
              <a:rPr lang="en-US" i="1" dirty="0" smtClean="0">
                <a:solidFill>
                  <a:schemeClr val="tx1"/>
                </a:solidFill>
              </a:rPr>
              <a:t>e</a:t>
            </a:r>
            <a:r>
              <a:rPr lang="en-US" dirty="0" smtClean="0">
                <a:solidFill>
                  <a:schemeClr val="tx1"/>
                </a:solidFill>
              </a:rPr>
              <a:t>,</a:t>
            </a:r>
          </a:p>
          <a:p>
            <a:pPr algn="ctr"/>
            <a:r>
              <a:rPr lang="en-US" dirty="0" smtClean="0">
                <a:solidFill>
                  <a:schemeClr val="tx1"/>
                </a:solidFill>
              </a:rPr>
              <a:t>Trigonometry</a:t>
            </a:r>
            <a:endParaRPr lang="en-US" dirty="0">
              <a:solidFill>
                <a:schemeClr val="tx1"/>
              </a:solidFill>
            </a:endParaRPr>
          </a:p>
        </p:txBody>
      </p:sp>
      <p:sp>
        <p:nvSpPr>
          <p:cNvPr id="10" name="Rectangle 9"/>
          <p:cNvSpPr/>
          <p:nvPr/>
        </p:nvSpPr>
        <p:spPr>
          <a:xfrm>
            <a:off x="3200400" y="4425287"/>
            <a:ext cx="2438400" cy="100197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Sequences, Functions, Quadratics</a:t>
            </a:r>
            <a:endParaRPr lang="en-US" dirty="0">
              <a:solidFill>
                <a:schemeClr val="tx1"/>
              </a:solidFill>
            </a:endParaRPr>
          </a:p>
        </p:txBody>
      </p:sp>
      <p:sp>
        <p:nvSpPr>
          <p:cNvPr id="11" name="Rectangle 10"/>
          <p:cNvSpPr/>
          <p:nvPr/>
        </p:nvSpPr>
        <p:spPr>
          <a:xfrm>
            <a:off x="3200400" y="5423848"/>
            <a:ext cx="2438400" cy="30934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Expon</a:t>
            </a:r>
            <a:r>
              <a:rPr lang="en-US" dirty="0" smtClean="0">
                <a:solidFill>
                  <a:schemeClr val="tx1"/>
                </a:solidFill>
              </a:rPr>
              <a:t>/</a:t>
            </a:r>
            <a:r>
              <a:rPr lang="en-US" dirty="0" err="1" smtClean="0">
                <a:solidFill>
                  <a:schemeClr val="tx1"/>
                </a:solidFill>
              </a:rPr>
              <a:t>Rads</a:t>
            </a:r>
            <a:r>
              <a:rPr lang="en-US" dirty="0" smtClean="0">
                <a:solidFill>
                  <a:schemeClr val="tx1"/>
                </a:solidFill>
              </a:rPr>
              <a:t>, Statistics</a:t>
            </a:r>
            <a:endParaRPr lang="en-US" dirty="0">
              <a:solidFill>
                <a:schemeClr val="tx1"/>
              </a:solidFill>
            </a:endParaRPr>
          </a:p>
        </p:txBody>
      </p:sp>
      <p:sp>
        <p:nvSpPr>
          <p:cNvPr id="12" name="Rectangle 11"/>
          <p:cNvSpPr/>
          <p:nvPr/>
        </p:nvSpPr>
        <p:spPr>
          <a:xfrm>
            <a:off x="3200400" y="5733196"/>
            <a:ext cx="2438400" cy="304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De-Emphasized</a:t>
            </a:r>
            <a:endParaRPr lang="en-US" dirty="0">
              <a:solidFill>
                <a:schemeClr val="tx1"/>
              </a:solidFill>
            </a:endParaRPr>
          </a:p>
        </p:txBody>
      </p:sp>
      <p:sp>
        <p:nvSpPr>
          <p:cNvPr id="9" name="Rectangle 8"/>
          <p:cNvSpPr/>
          <p:nvPr/>
        </p:nvSpPr>
        <p:spPr>
          <a:xfrm>
            <a:off x="3190165" y="4107976"/>
            <a:ext cx="2438400" cy="36735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Circles, Triangle Trig</a:t>
            </a:r>
            <a:endParaRPr lang="en-US" dirty="0">
              <a:solidFill>
                <a:schemeClr val="tx1"/>
              </a:solidFill>
            </a:endParaRPr>
          </a:p>
        </p:txBody>
      </p:sp>
    </p:spTree>
    <p:extLst>
      <p:ext uri="{BB962C8B-B14F-4D97-AF65-F5344CB8AC3E}">
        <p14:creationId xmlns:p14="http://schemas.microsoft.com/office/powerpoint/2010/main" val="1198219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 presetClass="exit" presetSubtype="2" fill="hold" grpId="0" nodeType="clickEffect">
                                  <p:stCondLst>
                                    <p:cond delay="0"/>
                                  </p:stCondLst>
                                  <p:childTnLst>
                                    <p:anim calcmode="lin" valueType="num">
                                      <p:cBhvr additive="base">
                                        <p:cTn id="14" dur="500"/>
                                        <p:tgtEl>
                                          <p:spTgt spid="7"/>
                                        </p:tgtEl>
                                        <p:attrNameLst>
                                          <p:attrName>ppt_x</p:attrName>
                                        </p:attrNameLst>
                                      </p:cBhvr>
                                      <p:tavLst>
                                        <p:tav tm="0">
                                          <p:val>
                                            <p:strVal val="ppt_x"/>
                                          </p:val>
                                        </p:tav>
                                        <p:tav tm="100000">
                                          <p:val>
                                            <p:strVal val="1+ppt_w/2"/>
                                          </p:val>
                                        </p:tav>
                                      </p:tavLst>
                                    </p:anim>
                                    <p:anim calcmode="lin" valueType="num">
                                      <p:cBhvr additive="base">
                                        <p:cTn id="15" dur="500"/>
                                        <p:tgtEl>
                                          <p:spTgt spid="7"/>
                                        </p:tgtEl>
                                        <p:attrNameLst>
                                          <p:attrName>ppt_y</p:attrName>
                                        </p:attrNameLst>
                                      </p:cBhvr>
                                      <p:tavLst>
                                        <p:tav tm="0">
                                          <p:val>
                                            <p:strVal val="ppt_y"/>
                                          </p:val>
                                        </p:tav>
                                        <p:tav tm="100000">
                                          <p:val>
                                            <p:strVal val="ppt_y"/>
                                          </p:val>
                                        </p:tav>
                                      </p:tavLst>
                                    </p:anim>
                                    <p:set>
                                      <p:cBhvr>
                                        <p:cTn id="16" dur="1" fill="hold">
                                          <p:stCondLst>
                                            <p:cond delay="499"/>
                                          </p:stCondLst>
                                        </p:cTn>
                                        <p:tgtEl>
                                          <p:spTgt spid="7"/>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8">
                                            <p:txEl>
                                              <p:pRg st="0" end="0"/>
                                            </p:txEl>
                                          </p:spTgt>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8">
                                            <p:txEl>
                                              <p:pRg st="1" end="1"/>
                                            </p:txEl>
                                          </p:spTgt>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8">
                                            <p:txEl>
                                              <p:pRg st="2" end="2"/>
                                            </p:txEl>
                                          </p:spTgt>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 presetClass="exit" presetSubtype="2" fill="hold" grpId="0" nodeType="clickEffect">
                                  <p:stCondLst>
                                    <p:cond delay="0"/>
                                  </p:stCondLst>
                                  <p:childTnLst>
                                    <p:anim calcmode="lin" valueType="num">
                                      <p:cBhvr additive="base">
                                        <p:cTn id="36" dur="500"/>
                                        <p:tgtEl>
                                          <p:spTgt spid="8"/>
                                        </p:tgtEl>
                                        <p:attrNameLst>
                                          <p:attrName>ppt_x</p:attrName>
                                        </p:attrNameLst>
                                      </p:cBhvr>
                                      <p:tavLst>
                                        <p:tav tm="0">
                                          <p:val>
                                            <p:strVal val="ppt_x"/>
                                          </p:val>
                                        </p:tav>
                                        <p:tav tm="100000">
                                          <p:val>
                                            <p:strVal val="1+ppt_w/2"/>
                                          </p:val>
                                        </p:tav>
                                      </p:tavLst>
                                    </p:anim>
                                    <p:anim calcmode="lin" valueType="num">
                                      <p:cBhvr additive="base">
                                        <p:cTn id="37" dur="500"/>
                                        <p:tgtEl>
                                          <p:spTgt spid="8"/>
                                        </p:tgtEl>
                                        <p:attrNameLst>
                                          <p:attrName>ppt_y</p:attrName>
                                        </p:attrNameLst>
                                      </p:cBhvr>
                                      <p:tavLst>
                                        <p:tav tm="0">
                                          <p:val>
                                            <p:strVal val="ppt_y"/>
                                          </p:val>
                                        </p:tav>
                                        <p:tav tm="100000">
                                          <p:val>
                                            <p:strVal val="ppt_y"/>
                                          </p:val>
                                        </p:tav>
                                      </p:tavLst>
                                    </p:anim>
                                    <p:set>
                                      <p:cBhvr>
                                        <p:cTn id="38" dur="1" fill="hold">
                                          <p:stCondLst>
                                            <p:cond delay="499"/>
                                          </p:stCondLst>
                                        </p:cTn>
                                        <p:tgtEl>
                                          <p:spTgt spid="8"/>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9">
                                            <p:txEl>
                                              <p:pRg st="0" end="0"/>
                                            </p:txEl>
                                          </p:spTgt>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2" presetClass="exit" presetSubtype="2" fill="hold" grpId="0" nodeType="clickEffect">
                                  <p:stCondLst>
                                    <p:cond delay="0"/>
                                  </p:stCondLst>
                                  <p:childTnLst>
                                    <p:anim calcmode="lin" valueType="num">
                                      <p:cBhvr additive="base">
                                        <p:cTn id="50" dur="500"/>
                                        <p:tgtEl>
                                          <p:spTgt spid="9"/>
                                        </p:tgtEl>
                                        <p:attrNameLst>
                                          <p:attrName>ppt_x</p:attrName>
                                        </p:attrNameLst>
                                      </p:cBhvr>
                                      <p:tavLst>
                                        <p:tav tm="0">
                                          <p:val>
                                            <p:strVal val="ppt_x"/>
                                          </p:val>
                                        </p:tav>
                                        <p:tav tm="100000">
                                          <p:val>
                                            <p:strVal val="1+ppt_w/2"/>
                                          </p:val>
                                        </p:tav>
                                      </p:tavLst>
                                    </p:anim>
                                    <p:anim calcmode="lin" valueType="num">
                                      <p:cBhvr additive="base">
                                        <p:cTn id="51" dur="500"/>
                                        <p:tgtEl>
                                          <p:spTgt spid="9"/>
                                        </p:tgtEl>
                                        <p:attrNameLst>
                                          <p:attrName>ppt_y</p:attrName>
                                        </p:attrNameLst>
                                      </p:cBhvr>
                                      <p:tavLst>
                                        <p:tav tm="0">
                                          <p:val>
                                            <p:strVal val="ppt_y"/>
                                          </p:val>
                                        </p:tav>
                                        <p:tav tm="100000">
                                          <p:val>
                                            <p:strVal val="ppt_y"/>
                                          </p:val>
                                        </p:tav>
                                      </p:tavLst>
                                    </p:anim>
                                    <p:set>
                                      <p:cBhvr>
                                        <p:cTn id="52" dur="1" fill="hold">
                                          <p:stCondLst>
                                            <p:cond delay="499"/>
                                          </p:stCondLst>
                                        </p:cTn>
                                        <p:tgtEl>
                                          <p:spTgt spid="9"/>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xit" presetSubtype="0" fill="hold" grpId="1" nodeType="clickEffect">
                                  <p:stCondLst>
                                    <p:cond delay="0"/>
                                  </p:stCondLst>
                                  <p:childTnLst>
                                    <p:set>
                                      <p:cBhvr>
                                        <p:cTn id="60" dur="1" fill="hold">
                                          <p:stCondLst>
                                            <p:cond delay="0"/>
                                          </p:stCondLst>
                                        </p:cTn>
                                        <p:tgtEl>
                                          <p:spTgt spid="10">
                                            <p:txEl>
                                              <p:pRg st="0" end="0"/>
                                            </p:txEl>
                                          </p:spTgt>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2" presetClass="exit" presetSubtype="2" fill="hold" grpId="0" nodeType="clickEffect">
                                  <p:stCondLst>
                                    <p:cond delay="0"/>
                                  </p:stCondLst>
                                  <p:childTnLst>
                                    <p:anim calcmode="lin" valueType="num">
                                      <p:cBhvr additive="base">
                                        <p:cTn id="64" dur="500"/>
                                        <p:tgtEl>
                                          <p:spTgt spid="10"/>
                                        </p:tgtEl>
                                        <p:attrNameLst>
                                          <p:attrName>ppt_x</p:attrName>
                                        </p:attrNameLst>
                                      </p:cBhvr>
                                      <p:tavLst>
                                        <p:tav tm="0">
                                          <p:val>
                                            <p:strVal val="ppt_x"/>
                                          </p:val>
                                        </p:tav>
                                        <p:tav tm="100000">
                                          <p:val>
                                            <p:strVal val="1+ppt_w/2"/>
                                          </p:val>
                                        </p:tav>
                                      </p:tavLst>
                                    </p:anim>
                                    <p:anim calcmode="lin" valueType="num">
                                      <p:cBhvr additive="base">
                                        <p:cTn id="65" dur="500"/>
                                        <p:tgtEl>
                                          <p:spTgt spid="10"/>
                                        </p:tgtEl>
                                        <p:attrNameLst>
                                          <p:attrName>ppt_y</p:attrName>
                                        </p:attrNameLst>
                                      </p:cBhvr>
                                      <p:tavLst>
                                        <p:tav tm="0">
                                          <p:val>
                                            <p:strVal val="ppt_y"/>
                                          </p:val>
                                        </p:tav>
                                        <p:tav tm="100000">
                                          <p:val>
                                            <p:strVal val="ppt_y"/>
                                          </p:val>
                                        </p:tav>
                                      </p:tavLst>
                                    </p:anim>
                                    <p:set>
                                      <p:cBhvr>
                                        <p:cTn id="66" dur="1" fill="hold">
                                          <p:stCondLst>
                                            <p:cond delay="499"/>
                                          </p:stCondLst>
                                        </p:cTn>
                                        <p:tgtEl>
                                          <p:spTgt spid="10"/>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1" nodeType="clickEffect">
                                  <p:stCondLst>
                                    <p:cond delay="0"/>
                                  </p:stCondLst>
                                  <p:childTnLst>
                                    <p:set>
                                      <p:cBhvr>
                                        <p:cTn id="74" dur="1" fill="hold">
                                          <p:stCondLst>
                                            <p:cond delay="0"/>
                                          </p:stCondLst>
                                        </p:cTn>
                                        <p:tgtEl>
                                          <p:spTgt spid="11">
                                            <p:txEl>
                                              <p:pRg st="0" end="0"/>
                                            </p:txEl>
                                          </p:spTgt>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2" presetClass="exit" presetSubtype="2" fill="hold" grpId="0" nodeType="clickEffect">
                                  <p:stCondLst>
                                    <p:cond delay="0"/>
                                  </p:stCondLst>
                                  <p:childTnLst>
                                    <p:anim calcmode="lin" valueType="num">
                                      <p:cBhvr additive="base">
                                        <p:cTn id="78" dur="500"/>
                                        <p:tgtEl>
                                          <p:spTgt spid="11"/>
                                        </p:tgtEl>
                                        <p:attrNameLst>
                                          <p:attrName>ppt_x</p:attrName>
                                        </p:attrNameLst>
                                      </p:cBhvr>
                                      <p:tavLst>
                                        <p:tav tm="0">
                                          <p:val>
                                            <p:strVal val="ppt_x"/>
                                          </p:val>
                                        </p:tav>
                                        <p:tav tm="100000">
                                          <p:val>
                                            <p:strVal val="1+ppt_w/2"/>
                                          </p:val>
                                        </p:tav>
                                      </p:tavLst>
                                    </p:anim>
                                    <p:anim calcmode="lin" valueType="num">
                                      <p:cBhvr additive="base">
                                        <p:cTn id="79" dur="500"/>
                                        <p:tgtEl>
                                          <p:spTgt spid="11"/>
                                        </p:tgtEl>
                                        <p:attrNameLst>
                                          <p:attrName>ppt_y</p:attrName>
                                        </p:attrNameLst>
                                      </p:cBhvr>
                                      <p:tavLst>
                                        <p:tav tm="0">
                                          <p:val>
                                            <p:strVal val="ppt_y"/>
                                          </p:val>
                                        </p:tav>
                                        <p:tav tm="100000">
                                          <p:val>
                                            <p:strVal val="ppt_y"/>
                                          </p:val>
                                        </p:tav>
                                      </p:tavLst>
                                    </p:anim>
                                    <p:set>
                                      <p:cBhvr>
                                        <p:cTn id="80" dur="1" fill="hold">
                                          <p:stCondLst>
                                            <p:cond delay="499"/>
                                          </p:stCondLst>
                                        </p:cTn>
                                        <p:tgtEl>
                                          <p:spTgt spid="11"/>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2" presetClass="exit" presetSubtype="2" fill="hold" grpId="0" nodeType="clickEffect">
                                  <p:stCondLst>
                                    <p:cond delay="0"/>
                                  </p:stCondLst>
                                  <p:childTnLst>
                                    <p:anim calcmode="lin" valueType="num">
                                      <p:cBhvr additive="base">
                                        <p:cTn id="88" dur="500"/>
                                        <p:tgtEl>
                                          <p:spTgt spid="12"/>
                                        </p:tgtEl>
                                        <p:attrNameLst>
                                          <p:attrName>ppt_x</p:attrName>
                                        </p:attrNameLst>
                                      </p:cBhvr>
                                      <p:tavLst>
                                        <p:tav tm="0">
                                          <p:val>
                                            <p:strVal val="ppt_x"/>
                                          </p:val>
                                        </p:tav>
                                        <p:tav tm="100000">
                                          <p:val>
                                            <p:strVal val="1+ppt_w/2"/>
                                          </p:val>
                                        </p:tav>
                                      </p:tavLst>
                                    </p:anim>
                                    <p:anim calcmode="lin" valueType="num">
                                      <p:cBhvr additive="base">
                                        <p:cTn id="89" dur="500"/>
                                        <p:tgtEl>
                                          <p:spTgt spid="12"/>
                                        </p:tgtEl>
                                        <p:attrNameLst>
                                          <p:attrName>ppt_y</p:attrName>
                                        </p:attrNameLst>
                                      </p:cBhvr>
                                      <p:tavLst>
                                        <p:tav tm="0">
                                          <p:val>
                                            <p:strVal val="ppt_y"/>
                                          </p:val>
                                        </p:tav>
                                        <p:tav tm="100000">
                                          <p:val>
                                            <p:strVal val="ppt_y"/>
                                          </p:val>
                                        </p:tav>
                                      </p:tavLst>
                                    </p:anim>
                                    <p:set>
                                      <p:cBhvr>
                                        <p:cTn id="90"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uiExpand="1" build="allAtOnce"/>
      <p:bldP spid="8" grpId="0" animBg="1"/>
      <p:bldP spid="8" grpId="1" uiExpand="1" build="allAtOnce"/>
      <p:bldP spid="10" grpId="0" animBg="1"/>
      <p:bldP spid="10" grpId="1" uiExpand="1" build="allAtOnce"/>
      <p:bldP spid="11" grpId="0" animBg="1"/>
      <p:bldP spid="11" grpId="1" uiExpand="1" build="allAtOnce"/>
      <p:bldP spid="12" grpId="0" animBg="1"/>
      <p:bldP spid="9" grpId="0" animBg="1"/>
      <p:bldP spid="9" grpId="1" uiExpand="1"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839200" cy="990600"/>
          </a:xfrm>
        </p:spPr>
        <p:txBody>
          <a:bodyPr>
            <a:normAutofit/>
          </a:bodyPr>
          <a:lstStyle/>
          <a:p>
            <a:r>
              <a:rPr lang="en-US" sz="3200" b="1" dirty="0" smtClean="0"/>
              <a:t>Integrated Algebra – </a:t>
            </a:r>
            <a:r>
              <a:rPr lang="en-US" sz="3200" i="1" dirty="0" smtClean="0">
                <a:effectLst>
                  <a:outerShdw blurRad="38100" dist="38100" dir="2700000" algn="tl">
                    <a:srgbClr val="000000">
                      <a:alpha val="43137"/>
                    </a:srgbClr>
                  </a:outerShdw>
                  <a:reflection blurRad="12700" stA="48000" endA="300" endPos="55000" dir="5400000" sy="-90000" algn="bl" rotWithShape="0"/>
                </a:effectLst>
              </a:rPr>
              <a:t>Where did it go?</a:t>
            </a:r>
            <a:endParaRPr lang="en-US" sz="3200" i="1" dirty="0">
              <a:effectLst>
                <a:outerShdw blurRad="38100" dist="38100" dir="2700000" algn="tl">
                  <a:srgbClr val="000000">
                    <a:alpha val="43137"/>
                  </a:srgbClr>
                </a:outerShdw>
                <a:reflection blurRad="12700" stA="48000" endA="300" endPos="55000" dir="5400000" sy="-90000" algn="bl" rotWithShape="0"/>
              </a:effectLs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1136575"/>
              </p:ext>
            </p:extLst>
          </p:nvPr>
        </p:nvGraphicFramePr>
        <p:xfrm>
          <a:off x="762000" y="1600200"/>
          <a:ext cx="74676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3200400" y="1784132"/>
            <a:ext cx="2438400" cy="685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Rational Expressions</a:t>
            </a:r>
          </a:p>
          <a:p>
            <a:pPr algn="ctr"/>
            <a:r>
              <a:rPr lang="en-US" dirty="0" smtClean="0">
                <a:solidFill>
                  <a:schemeClr val="tx1"/>
                </a:solidFill>
              </a:rPr>
              <a:t>Sets</a:t>
            </a:r>
            <a:endParaRPr lang="en-US" dirty="0">
              <a:solidFill>
                <a:schemeClr val="tx1"/>
              </a:solidFill>
            </a:endParaRPr>
          </a:p>
        </p:txBody>
      </p:sp>
      <p:sp>
        <p:nvSpPr>
          <p:cNvPr id="9" name="Rectangle 8"/>
          <p:cNvSpPr/>
          <p:nvPr/>
        </p:nvSpPr>
        <p:spPr>
          <a:xfrm>
            <a:off x="3200400" y="2571750"/>
            <a:ext cx="2438400" cy="89469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Quadratics</a:t>
            </a:r>
            <a:endParaRPr lang="en-US" dirty="0">
              <a:solidFill>
                <a:schemeClr val="tx1"/>
              </a:solidFill>
            </a:endParaRPr>
          </a:p>
        </p:txBody>
      </p:sp>
      <p:sp>
        <p:nvSpPr>
          <p:cNvPr id="8" name="Rectangle 7"/>
          <p:cNvSpPr/>
          <p:nvPr/>
        </p:nvSpPr>
        <p:spPr>
          <a:xfrm>
            <a:off x="3200400" y="2476500"/>
            <a:ext cx="2438400" cy="1905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Triangle Trig</a:t>
            </a:r>
            <a:endParaRPr lang="en-US" dirty="0">
              <a:solidFill>
                <a:schemeClr val="tx1"/>
              </a:solidFill>
            </a:endParaRPr>
          </a:p>
        </p:txBody>
      </p:sp>
      <p:sp>
        <p:nvSpPr>
          <p:cNvPr id="10" name="Rectangle 9"/>
          <p:cNvSpPr/>
          <p:nvPr/>
        </p:nvSpPr>
        <p:spPr>
          <a:xfrm>
            <a:off x="3200400" y="3352800"/>
            <a:ext cx="2438400" cy="1066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Linear Algebra</a:t>
            </a:r>
          </a:p>
          <a:p>
            <a:pPr algn="ctr"/>
            <a:r>
              <a:rPr lang="en-US" dirty="0" smtClean="0">
                <a:solidFill>
                  <a:schemeClr val="tx1"/>
                </a:solidFill>
              </a:rPr>
              <a:t>Bivariate Stats</a:t>
            </a:r>
            <a:endParaRPr lang="en-US" dirty="0">
              <a:solidFill>
                <a:schemeClr val="tx1"/>
              </a:solidFill>
            </a:endParaRPr>
          </a:p>
        </p:txBody>
      </p:sp>
      <p:sp>
        <p:nvSpPr>
          <p:cNvPr id="11" name="Rectangle 10"/>
          <p:cNvSpPr/>
          <p:nvPr/>
        </p:nvSpPr>
        <p:spPr>
          <a:xfrm>
            <a:off x="3200400" y="4267200"/>
            <a:ext cx="2438400" cy="1676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Expressions, Equations, Inequalities, </a:t>
            </a:r>
            <a:r>
              <a:rPr lang="en-US" dirty="0" err="1" smtClean="0">
                <a:solidFill>
                  <a:schemeClr val="tx1"/>
                </a:solidFill>
              </a:rPr>
              <a:t>Prob</a:t>
            </a:r>
            <a:r>
              <a:rPr lang="en-US" dirty="0" smtClean="0">
                <a:solidFill>
                  <a:schemeClr val="tx1"/>
                </a:solidFill>
              </a:rPr>
              <a:t>/Stats</a:t>
            </a:r>
            <a:endParaRPr lang="en-US" dirty="0">
              <a:solidFill>
                <a:schemeClr val="tx1"/>
              </a:solidFill>
            </a:endParaRPr>
          </a:p>
        </p:txBody>
      </p:sp>
    </p:spTree>
    <p:extLst>
      <p:ext uri="{BB962C8B-B14F-4D97-AF65-F5344CB8AC3E}">
        <p14:creationId xmlns:p14="http://schemas.microsoft.com/office/powerpoint/2010/main" val="3554771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hidden"/>
                                      </p:to>
                                    </p:set>
                                  </p:childTnLst>
                                </p:cTn>
                              </p:par>
                              <p:par>
                                <p:cTn id="13" presetID="1" presetClass="exit" presetSubtype="0" fill="hold" grpId="1"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2" fill="hold" grpId="0" nodeType="clickEffect">
                                  <p:stCondLst>
                                    <p:cond delay="0"/>
                                  </p:stCondLst>
                                  <p:childTnLst>
                                    <p:anim calcmode="lin" valueType="num">
                                      <p:cBhvr additive="base">
                                        <p:cTn id="18" dur="500"/>
                                        <p:tgtEl>
                                          <p:spTgt spid="7"/>
                                        </p:tgtEl>
                                        <p:attrNameLst>
                                          <p:attrName>ppt_x</p:attrName>
                                        </p:attrNameLst>
                                      </p:cBhvr>
                                      <p:tavLst>
                                        <p:tav tm="0">
                                          <p:val>
                                            <p:strVal val="ppt_x"/>
                                          </p:val>
                                        </p:tav>
                                        <p:tav tm="100000">
                                          <p:val>
                                            <p:strVal val="1+ppt_w/2"/>
                                          </p:val>
                                        </p:tav>
                                      </p:tavLst>
                                    </p:anim>
                                    <p:anim calcmode="lin" valueType="num">
                                      <p:cBhvr additive="base">
                                        <p:cTn id="19" dur="500"/>
                                        <p:tgtEl>
                                          <p:spTgt spid="7"/>
                                        </p:tgtEl>
                                        <p:attrNameLst>
                                          <p:attrName>ppt_y</p:attrName>
                                        </p:attrNameLst>
                                      </p:cBhvr>
                                      <p:tavLst>
                                        <p:tav tm="0">
                                          <p:val>
                                            <p:strVal val="ppt_y"/>
                                          </p:val>
                                        </p:tav>
                                        <p:tav tm="100000">
                                          <p:val>
                                            <p:strVal val="ppt_y"/>
                                          </p:val>
                                        </p:tav>
                                      </p:tavLst>
                                    </p:anim>
                                    <p:set>
                                      <p:cBhvr>
                                        <p:cTn id="20" dur="1" fill="hold">
                                          <p:stCondLst>
                                            <p:cond delay="499"/>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8">
                                            <p:txEl>
                                              <p:pRg st="0" end="0"/>
                                            </p:txEl>
                                          </p:spTgt>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 presetClass="exit" presetSubtype="2" fill="hold" grpId="0" nodeType="clickEffect">
                                  <p:stCondLst>
                                    <p:cond delay="0"/>
                                  </p:stCondLst>
                                  <p:childTnLst>
                                    <p:anim calcmode="lin" valueType="num">
                                      <p:cBhvr additive="base">
                                        <p:cTn id="32" dur="500"/>
                                        <p:tgtEl>
                                          <p:spTgt spid="8"/>
                                        </p:tgtEl>
                                        <p:attrNameLst>
                                          <p:attrName>ppt_x</p:attrName>
                                        </p:attrNameLst>
                                      </p:cBhvr>
                                      <p:tavLst>
                                        <p:tav tm="0">
                                          <p:val>
                                            <p:strVal val="ppt_x"/>
                                          </p:val>
                                        </p:tav>
                                        <p:tav tm="100000">
                                          <p:val>
                                            <p:strVal val="1+ppt_w/2"/>
                                          </p:val>
                                        </p:tav>
                                      </p:tavLst>
                                    </p:anim>
                                    <p:anim calcmode="lin" valueType="num">
                                      <p:cBhvr additive="base">
                                        <p:cTn id="33" dur="500"/>
                                        <p:tgtEl>
                                          <p:spTgt spid="8"/>
                                        </p:tgtEl>
                                        <p:attrNameLst>
                                          <p:attrName>ppt_y</p:attrName>
                                        </p:attrNameLst>
                                      </p:cBhvr>
                                      <p:tavLst>
                                        <p:tav tm="0">
                                          <p:val>
                                            <p:strVal val="ppt_y"/>
                                          </p:val>
                                        </p:tav>
                                        <p:tav tm="100000">
                                          <p:val>
                                            <p:strVal val="ppt_y"/>
                                          </p:val>
                                        </p:tav>
                                      </p:tavLst>
                                    </p:anim>
                                    <p:set>
                                      <p:cBhvr>
                                        <p:cTn id="34" dur="1" fill="hold">
                                          <p:stCondLst>
                                            <p:cond delay="499"/>
                                          </p:stCondLst>
                                        </p:cTn>
                                        <p:tgtEl>
                                          <p:spTgt spid="8"/>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9">
                                            <p:txEl>
                                              <p:pRg st="0" end="0"/>
                                            </p:txEl>
                                          </p:spTgt>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 presetClass="exit" presetSubtype="2" fill="hold" grpId="0" nodeType="clickEffect">
                                  <p:stCondLst>
                                    <p:cond delay="0"/>
                                  </p:stCondLst>
                                  <p:childTnLst>
                                    <p:anim calcmode="lin" valueType="num">
                                      <p:cBhvr additive="base">
                                        <p:cTn id="46" dur="500"/>
                                        <p:tgtEl>
                                          <p:spTgt spid="9"/>
                                        </p:tgtEl>
                                        <p:attrNameLst>
                                          <p:attrName>ppt_x</p:attrName>
                                        </p:attrNameLst>
                                      </p:cBhvr>
                                      <p:tavLst>
                                        <p:tav tm="0">
                                          <p:val>
                                            <p:strVal val="ppt_x"/>
                                          </p:val>
                                        </p:tav>
                                        <p:tav tm="100000">
                                          <p:val>
                                            <p:strVal val="1+ppt_w/2"/>
                                          </p:val>
                                        </p:tav>
                                      </p:tavLst>
                                    </p:anim>
                                    <p:anim calcmode="lin" valueType="num">
                                      <p:cBhvr additive="base">
                                        <p:cTn id="47" dur="500"/>
                                        <p:tgtEl>
                                          <p:spTgt spid="9"/>
                                        </p:tgtEl>
                                        <p:attrNameLst>
                                          <p:attrName>ppt_y</p:attrName>
                                        </p:attrNameLst>
                                      </p:cBhvr>
                                      <p:tavLst>
                                        <p:tav tm="0">
                                          <p:val>
                                            <p:strVal val="ppt_y"/>
                                          </p:val>
                                        </p:tav>
                                        <p:tav tm="100000">
                                          <p:val>
                                            <p:strVal val="ppt_y"/>
                                          </p:val>
                                        </p:tav>
                                      </p:tavLst>
                                    </p:anim>
                                    <p:set>
                                      <p:cBhvr>
                                        <p:cTn id="48" dur="1" fill="hold">
                                          <p:stCondLst>
                                            <p:cond delay="499"/>
                                          </p:stCondLst>
                                        </p:cTn>
                                        <p:tgtEl>
                                          <p:spTgt spid="9"/>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0">
                                            <p:txEl>
                                              <p:pRg st="0" end="0"/>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1" nodeType="clickEffect">
                                  <p:stCondLst>
                                    <p:cond delay="0"/>
                                  </p:stCondLst>
                                  <p:childTnLst>
                                    <p:set>
                                      <p:cBhvr>
                                        <p:cTn id="58" dur="1" fill="hold">
                                          <p:stCondLst>
                                            <p:cond delay="0"/>
                                          </p:stCondLst>
                                        </p:cTn>
                                        <p:tgtEl>
                                          <p:spTgt spid="10">
                                            <p:txEl>
                                              <p:pRg st="0" end="0"/>
                                            </p:txEl>
                                          </p:spTgt>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0"/>
                                          </p:stCondLst>
                                        </p:cTn>
                                        <p:tgtEl>
                                          <p:spTgt spid="10">
                                            <p:txEl>
                                              <p:pRg st="1" end="1"/>
                                            </p:txEl>
                                          </p:spTgt>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2" presetClass="exit" presetSubtype="2" fill="hold" grpId="0" nodeType="clickEffect">
                                  <p:stCondLst>
                                    <p:cond delay="0"/>
                                  </p:stCondLst>
                                  <p:childTnLst>
                                    <p:anim calcmode="lin" valueType="num">
                                      <p:cBhvr additive="base">
                                        <p:cTn id="64" dur="500"/>
                                        <p:tgtEl>
                                          <p:spTgt spid="10"/>
                                        </p:tgtEl>
                                        <p:attrNameLst>
                                          <p:attrName>ppt_x</p:attrName>
                                        </p:attrNameLst>
                                      </p:cBhvr>
                                      <p:tavLst>
                                        <p:tav tm="0">
                                          <p:val>
                                            <p:strVal val="ppt_x"/>
                                          </p:val>
                                        </p:tav>
                                        <p:tav tm="100000">
                                          <p:val>
                                            <p:strVal val="1+ppt_w/2"/>
                                          </p:val>
                                        </p:tav>
                                      </p:tavLst>
                                    </p:anim>
                                    <p:anim calcmode="lin" valueType="num">
                                      <p:cBhvr additive="base">
                                        <p:cTn id="65" dur="500"/>
                                        <p:tgtEl>
                                          <p:spTgt spid="10"/>
                                        </p:tgtEl>
                                        <p:attrNameLst>
                                          <p:attrName>ppt_y</p:attrName>
                                        </p:attrNameLst>
                                      </p:cBhvr>
                                      <p:tavLst>
                                        <p:tav tm="0">
                                          <p:val>
                                            <p:strVal val="ppt_y"/>
                                          </p:val>
                                        </p:tav>
                                        <p:tav tm="100000">
                                          <p:val>
                                            <p:strVal val="ppt_y"/>
                                          </p:val>
                                        </p:tav>
                                      </p:tavLst>
                                    </p:anim>
                                    <p:set>
                                      <p:cBhvr>
                                        <p:cTn id="66" dur="1" fill="hold">
                                          <p:stCondLst>
                                            <p:cond delay="499"/>
                                          </p:stCondLst>
                                        </p:cTn>
                                        <p:tgtEl>
                                          <p:spTgt spid="10"/>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1" nodeType="clickEffect">
                                  <p:stCondLst>
                                    <p:cond delay="0"/>
                                  </p:stCondLst>
                                  <p:childTnLst>
                                    <p:set>
                                      <p:cBhvr>
                                        <p:cTn id="74" dur="1" fill="hold">
                                          <p:stCondLst>
                                            <p:cond delay="0"/>
                                          </p:stCondLst>
                                        </p:cTn>
                                        <p:tgtEl>
                                          <p:spTgt spid="11">
                                            <p:txEl>
                                              <p:pRg st="0" end="0"/>
                                            </p:txEl>
                                          </p:spTgt>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2" presetClass="exit" presetSubtype="2" fill="hold" grpId="0" nodeType="clickEffect">
                                  <p:stCondLst>
                                    <p:cond delay="0"/>
                                  </p:stCondLst>
                                  <p:childTnLst>
                                    <p:anim calcmode="lin" valueType="num">
                                      <p:cBhvr additive="base">
                                        <p:cTn id="78" dur="500"/>
                                        <p:tgtEl>
                                          <p:spTgt spid="11"/>
                                        </p:tgtEl>
                                        <p:attrNameLst>
                                          <p:attrName>ppt_x</p:attrName>
                                        </p:attrNameLst>
                                      </p:cBhvr>
                                      <p:tavLst>
                                        <p:tav tm="0">
                                          <p:val>
                                            <p:strVal val="ppt_x"/>
                                          </p:val>
                                        </p:tav>
                                        <p:tav tm="100000">
                                          <p:val>
                                            <p:strVal val="1+ppt_w/2"/>
                                          </p:val>
                                        </p:tav>
                                      </p:tavLst>
                                    </p:anim>
                                    <p:anim calcmode="lin" valueType="num">
                                      <p:cBhvr additive="base">
                                        <p:cTn id="79" dur="500"/>
                                        <p:tgtEl>
                                          <p:spTgt spid="11"/>
                                        </p:tgtEl>
                                        <p:attrNameLst>
                                          <p:attrName>ppt_y</p:attrName>
                                        </p:attrNameLst>
                                      </p:cBhvr>
                                      <p:tavLst>
                                        <p:tav tm="0">
                                          <p:val>
                                            <p:strVal val="ppt_y"/>
                                          </p:val>
                                        </p:tav>
                                        <p:tav tm="100000">
                                          <p:val>
                                            <p:strVal val="ppt_y"/>
                                          </p:val>
                                        </p:tav>
                                      </p:tavLst>
                                    </p:anim>
                                    <p:set>
                                      <p:cBhvr>
                                        <p:cTn id="80"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build="allAtOnce"/>
      <p:bldP spid="9" grpId="0" animBg="1"/>
      <p:bldP spid="9" grpId="1" build="allAtOnce"/>
      <p:bldP spid="8" grpId="0" animBg="1"/>
      <p:bldP spid="8" grpId="1" build="allAtOnce"/>
      <p:bldP spid="10" grpId="0" animBg="1"/>
      <p:bldP spid="10" grpId="1" build="allAtOnce"/>
      <p:bldP spid="11" grpId="0" animBg="1"/>
      <p:bldP spid="11" grpId="1"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839200" cy="990600"/>
          </a:xfrm>
        </p:spPr>
        <p:txBody>
          <a:bodyPr>
            <a:normAutofit/>
          </a:bodyPr>
          <a:lstStyle/>
          <a:p>
            <a:r>
              <a:rPr lang="en-US" sz="3200" dirty="0" smtClean="0"/>
              <a:t>Common Core Grade 8</a:t>
            </a:r>
            <a:r>
              <a:rPr lang="en-US" sz="3200" b="1" dirty="0" smtClean="0"/>
              <a:t> – </a:t>
            </a:r>
            <a:r>
              <a:rPr lang="en-US" sz="3200" i="1" dirty="0" smtClean="0">
                <a:effectLst>
                  <a:outerShdw blurRad="38100" dist="38100" dir="2700000" algn="tl">
                    <a:srgbClr val="000000">
                      <a:alpha val="43137"/>
                    </a:srgbClr>
                  </a:outerShdw>
                  <a:reflection blurRad="12700" stA="48000" endA="300" endPos="55000" dir="5400000" sy="-90000" algn="bl" rotWithShape="0"/>
                </a:effectLst>
              </a:rPr>
              <a:t>What is it?</a:t>
            </a:r>
            <a:endParaRPr lang="en-US" sz="3200" i="1" dirty="0">
              <a:effectLst>
                <a:outerShdw blurRad="38100" dist="38100" dir="2700000" algn="tl">
                  <a:srgbClr val="000000">
                    <a:alpha val="43137"/>
                  </a:srgbClr>
                </a:outerShdw>
                <a:reflection blurRad="12700" stA="48000" endA="300" endPos="55000" dir="5400000" sy="-90000" algn="bl" rotWithShape="0"/>
              </a:effectLs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63302848"/>
              </p:ext>
            </p:extLst>
          </p:nvPr>
        </p:nvGraphicFramePr>
        <p:xfrm>
          <a:off x="762000" y="1600200"/>
          <a:ext cx="7467600"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896199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71" y="467142"/>
            <a:ext cx="8686800" cy="838200"/>
          </a:xfrm>
        </p:spPr>
        <p:txBody>
          <a:bodyPr/>
          <a:lstStyle/>
          <a:p>
            <a:r>
              <a:rPr lang="en-US" dirty="0" smtClean="0"/>
              <a:t>CCSSI: </a:t>
            </a:r>
            <a:r>
              <a:rPr lang="en-US" dirty="0"/>
              <a:t>A</a:t>
            </a:r>
            <a:r>
              <a:rPr lang="en-US" dirty="0" smtClean="0"/>
              <a:t>ppendix </a:t>
            </a:r>
            <a:r>
              <a:rPr lang="en-US" dirty="0"/>
              <a:t>A</a:t>
            </a:r>
            <a:r>
              <a:rPr lang="en-US" dirty="0" smtClean="0"/>
              <a:t> “Compacted”</a:t>
            </a: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4086277809"/>
              </p:ext>
            </p:extLst>
          </p:nvPr>
        </p:nvGraphicFramePr>
        <p:xfrm>
          <a:off x="547890" y="5410200"/>
          <a:ext cx="7867391" cy="381000"/>
        </p:xfrm>
        <a:graphic>
          <a:graphicData uri="http://schemas.openxmlformats.org/drawingml/2006/table">
            <a:tbl>
              <a:tblPr firstRow="1" bandRow="1">
                <a:tableStyleId>{5C22544A-7EE6-4342-B048-85BDC9FD1C3A}</a:tableStyleId>
              </a:tblPr>
              <a:tblGrid>
                <a:gridCol w="1123913"/>
                <a:gridCol w="1142334"/>
                <a:gridCol w="1105492"/>
                <a:gridCol w="1123913"/>
                <a:gridCol w="1123913"/>
                <a:gridCol w="1123913"/>
                <a:gridCol w="1123913"/>
              </a:tblGrid>
              <a:tr h="381000">
                <a:tc>
                  <a:txBody>
                    <a:bodyPr/>
                    <a:lstStyle/>
                    <a:p>
                      <a:pPr algn="ctr"/>
                      <a:r>
                        <a:rPr lang="en-US" dirty="0" smtClean="0"/>
                        <a:t>6</a:t>
                      </a:r>
                      <a:endParaRPr lang="en-US" dirty="0"/>
                    </a:p>
                  </a:txBody>
                  <a:tcPr>
                    <a:solidFill>
                      <a:srgbClr val="FF0000"/>
                    </a:solidFill>
                  </a:tcPr>
                </a:tc>
                <a:tc>
                  <a:txBody>
                    <a:bodyPr/>
                    <a:lstStyle/>
                    <a:p>
                      <a:pPr algn="ctr"/>
                      <a:r>
                        <a:rPr lang="en-US" dirty="0" smtClean="0"/>
                        <a:t>7/8</a:t>
                      </a:r>
                      <a:endParaRPr lang="en-US" dirty="0"/>
                    </a:p>
                  </a:txBody>
                  <a:tcPr>
                    <a:solidFill>
                      <a:srgbClr val="FF0000"/>
                    </a:solidFill>
                  </a:tcPr>
                </a:tc>
                <a:tc>
                  <a:txBody>
                    <a:bodyPr/>
                    <a:lstStyle/>
                    <a:p>
                      <a:pPr algn="ctr"/>
                      <a:r>
                        <a:rPr lang="en-US" dirty="0" smtClean="0"/>
                        <a:t>8/A1</a:t>
                      </a:r>
                      <a:endParaRPr lang="en-US" dirty="0"/>
                    </a:p>
                  </a:txBody>
                  <a:tcPr>
                    <a:solidFill>
                      <a:srgbClr val="FF0000"/>
                    </a:solidFill>
                  </a:tcPr>
                </a:tc>
                <a:tc>
                  <a:txBody>
                    <a:bodyPr/>
                    <a:lstStyle/>
                    <a:p>
                      <a:pPr algn="ctr"/>
                      <a:r>
                        <a:rPr lang="en-US" dirty="0" smtClean="0"/>
                        <a:t>G</a:t>
                      </a:r>
                      <a:endParaRPr lang="en-US" dirty="0"/>
                    </a:p>
                  </a:txBody>
                  <a:tcPr>
                    <a:solidFill>
                      <a:srgbClr val="FF0000"/>
                    </a:solidFill>
                  </a:tcPr>
                </a:tc>
                <a:tc>
                  <a:txBody>
                    <a:bodyPr/>
                    <a:lstStyle/>
                    <a:p>
                      <a:pPr algn="ctr"/>
                      <a:r>
                        <a:rPr lang="en-US" dirty="0" smtClean="0"/>
                        <a:t>A2</a:t>
                      </a:r>
                      <a:endParaRPr lang="en-US" dirty="0"/>
                    </a:p>
                  </a:txBody>
                  <a:tcPr>
                    <a:solidFill>
                      <a:srgbClr val="FF0000"/>
                    </a:solidFill>
                  </a:tcPr>
                </a:tc>
                <a:tc>
                  <a:txBody>
                    <a:bodyPr/>
                    <a:lstStyle/>
                    <a:p>
                      <a:pPr algn="ctr"/>
                      <a:r>
                        <a:rPr lang="en-US" dirty="0" smtClean="0"/>
                        <a:t>PC</a:t>
                      </a:r>
                      <a:endParaRPr lang="en-US" dirty="0"/>
                    </a:p>
                  </a:txBody>
                  <a:tcPr>
                    <a:solidFill>
                      <a:srgbClr val="FF0000"/>
                    </a:solidFill>
                  </a:tcPr>
                </a:tc>
                <a:tc>
                  <a:txBody>
                    <a:bodyPr/>
                    <a:lstStyle/>
                    <a:p>
                      <a:pPr algn="ctr"/>
                      <a:r>
                        <a:rPr lang="en-US" dirty="0" smtClean="0"/>
                        <a:t>AP</a:t>
                      </a:r>
                      <a:endParaRPr lang="en-US" dirty="0"/>
                    </a:p>
                  </a:txBody>
                  <a:tcPr>
                    <a:solidFill>
                      <a:srgbClr val="FF0000"/>
                    </a:solidFill>
                  </a:tcPr>
                </a:tc>
              </a:tr>
            </a:tbl>
          </a:graphicData>
        </a:graphic>
      </p:graphicFrame>
      <p:sp>
        <p:nvSpPr>
          <p:cNvPr id="11" name="TextBox 10"/>
          <p:cNvSpPr txBox="1"/>
          <p:nvPr/>
        </p:nvSpPr>
        <p:spPr>
          <a:xfrm>
            <a:off x="506408" y="6078982"/>
            <a:ext cx="7836120" cy="461665"/>
          </a:xfrm>
          <a:prstGeom prst="rect">
            <a:avLst/>
          </a:prstGeom>
          <a:noFill/>
        </p:spPr>
        <p:txBody>
          <a:bodyPr wrap="none" rtlCol="0">
            <a:spAutoFit/>
          </a:bodyPr>
          <a:lstStyle/>
          <a:p>
            <a:r>
              <a:rPr lang="en-US" sz="2400" b="1" dirty="0" smtClean="0">
                <a:solidFill>
                  <a:srgbClr val="FFC000"/>
                </a:solidFill>
              </a:rPr>
              <a:t>APPR and the Grade 8 waiver </a:t>
            </a:r>
            <a:r>
              <a:rPr lang="en-US" sz="2400" b="1" smtClean="0">
                <a:solidFill>
                  <a:srgbClr val="FFC000"/>
                </a:solidFill>
              </a:rPr>
              <a:t>create challenges </a:t>
            </a:r>
            <a:r>
              <a:rPr lang="en-US" sz="2400" b="1" dirty="0" smtClean="0">
                <a:solidFill>
                  <a:srgbClr val="FFC000"/>
                </a:solidFill>
              </a:rPr>
              <a:t>in NYS.</a:t>
            </a:r>
            <a:endParaRPr lang="en-US" sz="2400" b="1" dirty="0">
              <a:solidFill>
                <a:srgbClr val="FFC000"/>
              </a:solidFill>
            </a:endParaRPr>
          </a:p>
        </p:txBody>
      </p:sp>
      <p:sp>
        <p:nvSpPr>
          <p:cNvPr id="5" name="Rectangle 4"/>
          <p:cNvSpPr/>
          <p:nvPr/>
        </p:nvSpPr>
        <p:spPr>
          <a:xfrm>
            <a:off x="304801" y="1486805"/>
            <a:ext cx="8066543" cy="646331"/>
          </a:xfrm>
          <a:prstGeom prst="rect">
            <a:avLst/>
          </a:prstGeom>
        </p:spPr>
        <p:txBody>
          <a:bodyPr wrap="square">
            <a:spAutoFit/>
          </a:bodyPr>
          <a:lstStyle/>
          <a:p>
            <a:r>
              <a:rPr lang="en-US" b="1" dirty="0"/>
              <a:t>1. Compacted courses should include the same Common Core State Standards as the non-compacted courses.</a:t>
            </a:r>
            <a:endParaRPr lang="en-US" dirty="0"/>
          </a:p>
        </p:txBody>
      </p:sp>
      <p:sp>
        <p:nvSpPr>
          <p:cNvPr id="6" name="Rectangle 5"/>
          <p:cNvSpPr/>
          <p:nvPr/>
        </p:nvSpPr>
        <p:spPr>
          <a:xfrm>
            <a:off x="304801" y="2429470"/>
            <a:ext cx="8066542" cy="923330"/>
          </a:xfrm>
          <a:prstGeom prst="rect">
            <a:avLst/>
          </a:prstGeom>
        </p:spPr>
        <p:txBody>
          <a:bodyPr wrap="square">
            <a:spAutoFit/>
          </a:bodyPr>
          <a:lstStyle/>
          <a:p>
            <a:r>
              <a:rPr lang="en-US" b="1" dirty="0"/>
              <a:t>2. Decisions to accelerate students into the Common Core State Standards for high school mathematics </a:t>
            </a:r>
            <a:r>
              <a:rPr lang="en-US" b="1" dirty="0" smtClean="0"/>
              <a:t>before ninth </a:t>
            </a:r>
            <a:r>
              <a:rPr lang="en-US" b="1" dirty="0"/>
              <a:t>grade </a:t>
            </a:r>
            <a:r>
              <a:rPr lang="en-US" b="1" dirty="0" smtClean="0"/>
              <a:t>should not </a:t>
            </a:r>
            <a:r>
              <a:rPr lang="en-US" b="1" dirty="0"/>
              <a:t>be rushed.</a:t>
            </a:r>
            <a:endParaRPr lang="en-US" dirty="0"/>
          </a:p>
        </p:txBody>
      </p:sp>
      <p:sp>
        <p:nvSpPr>
          <p:cNvPr id="7" name="Rectangle 6"/>
          <p:cNvSpPr/>
          <p:nvPr/>
        </p:nvSpPr>
        <p:spPr>
          <a:xfrm>
            <a:off x="304802" y="3321208"/>
            <a:ext cx="8066542" cy="646331"/>
          </a:xfrm>
          <a:prstGeom prst="rect">
            <a:avLst/>
          </a:prstGeom>
        </p:spPr>
        <p:txBody>
          <a:bodyPr wrap="square">
            <a:spAutoFit/>
          </a:bodyPr>
          <a:lstStyle/>
          <a:p>
            <a:r>
              <a:rPr lang="en-US" b="1" dirty="0"/>
              <a:t>3. Decisions to accelerate students into high school mathematics before ninth grade should be based on </a:t>
            </a:r>
            <a:r>
              <a:rPr lang="en-US" b="1" dirty="0" smtClean="0"/>
              <a:t>solid evidence </a:t>
            </a:r>
            <a:r>
              <a:rPr lang="en-US" b="1" dirty="0"/>
              <a:t>of student learning.</a:t>
            </a:r>
            <a:endParaRPr lang="en-US" dirty="0"/>
          </a:p>
        </p:txBody>
      </p:sp>
      <p:sp>
        <p:nvSpPr>
          <p:cNvPr id="8" name="Rectangle 7"/>
          <p:cNvSpPr/>
          <p:nvPr/>
        </p:nvSpPr>
        <p:spPr>
          <a:xfrm>
            <a:off x="304802" y="4191000"/>
            <a:ext cx="8066542" cy="923330"/>
          </a:xfrm>
          <a:prstGeom prst="rect">
            <a:avLst/>
          </a:prstGeom>
        </p:spPr>
        <p:txBody>
          <a:bodyPr wrap="square">
            <a:spAutoFit/>
          </a:bodyPr>
          <a:lstStyle/>
          <a:p>
            <a:r>
              <a:rPr lang="en-US" b="1" dirty="0"/>
              <a:t>4</a:t>
            </a:r>
            <a:r>
              <a:rPr lang="en-US" b="1" dirty="0" smtClean="0"/>
              <a:t>. A </a:t>
            </a:r>
            <a:r>
              <a:rPr lang="en-US" b="1" dirty="0"/>
              <a:t>menu of challenging options should be available for students after their third year of </a:t>
            </a:r>
            <a:r>
              <a:rPr lang="en-US" b="1" dirty="0" smtClean="0"/>
              <a:t>mathematics—and all </a:t>
            </a:r>
            <a:r>
              <a:rPr lang="en-US" b="1" dirty="0"/>
              <a:t>students should be strongly encouraged to take mathematics in all years of high school.</a:t>
            </a:r>
            <a:endParaRPr lang="en-US" dirty="0"/>
          </a:p>
        </p:txBody>
      </p:sp>
    </p:spTree>
    <p:extLst>
      <p:ext uri="{BB962C8B-B14F-4D97-AF65-F5344CB8AC3E}">
        <p14:creationId xmlns:p14="http://schemas.microsoft.com/office/powerpoint/2010/main" val="3295093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5" grpId="0"/>
      <p:bldP spid="6" grpId="0"/>
      <p:bldP spid="7"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practice in the field</a:t>
            </a:r>
            <a:endParaRPr lang="en-US" dirty="0"/>
          </a:p>
        </p:txBody>
      </p:sp>
      <p:sp>
        <p:nvSpPr>
          <p:cNvPr id="4" name="Content Placeholder 3"/>
          <p:cNvSpPr txBox="1">
            <a:spLocks noGrp="1"/>
          </p:cNvSpPr>
          <p:nvPr>
            <p:ph idx="1"/>
          </p:nvPr>
        </p:nvSpPr>
        <p:spPr>
          <a:xfrm>
            <a:off x="0" y="1554162"/>
            <a:ext cx="9144000" cy="1311128"/>
          </a:xfrm>
          <a:prstGeom prst="rect">
            <a:avLst/>
          </a:prstGeom>
          <a:noFill/>
        </p:spPr>
        <p:txBody>
          <a:bodyPr wrap="square" rtlCol="0">
            <a:spAutoFit/>
          </a:bodyPr>
          <a:lstStyle/>
          <a:p>
            <a:pPr marL="0" indent="0" algn="ctr">
              <a:buNone/>
            </a:pPr>
            <a:r>
              <a:rPr lang="en-US" sz="3600" b="1" dirty="0" smtClean="0">
                <a:solidFill>
                  <a:srgbClr val="FF0000"/>
                </a:solidFill>
              </a:rPr>
              <a:t>Acceleration Model </a:t>
            </a:r>
          </a:p>
          <a:p>
            <a:pPr marL="0" indent="0" algn="ctr">
              <a:buNone/>
            </a:pPr>
            <a:r>
              <a:rPr lang="en-US" sz="3600" b="1" dirty="0" smtClean="0">
                <a:solidFill>
                  <a:srgbClr val="FF0000"/>
                </a:solidFill>
              </a:rPr>
              <a:t>based on 2005 Standards</a:t>
            </a:r>
            <a:endParaRPr lang="en-US" sz="3600" b="1" dirty="0">
              <a:solidFill>
                <a:srgbClr val="FF0000"/>
              </a:solidFill>
            </a:endParaRPr>
          </a:p>
        </p:txBody>
      </p:sp>
      <p:sp>
        <p:nvSpPr>
          <p:cNvPr id="9" name="Rectangle 8"/>
          <p:cNvSpPr/>
          <p:nvPr/>
        </p:nvSpPr>
        <p:spPr>
          <a:xfrm>
            <a:off x="504822" y="3429000"/>
            <a:ext cx="3686175" cy="461665"/>
          </a:xfrm>
          <a:prstGeom prst="rect">
            <a:avLst/>
          </a:prstGeom>
        </p:spPr>
        <p:txBody>
          <a:bodyPr wrap="square">
            <a:spAutoFit/>
          </a:bodyPr>
          <a:lstStyle/>
          <a:p>
            <a:pPr lvl="0"/>
            <a:r>
              <a:rPr lang="en-US" sz="2400" b="1" dirty="0" smtClean="0">
                <a:solidFill>
                  <a:srgbClr val="FF0000"/>
                </a:solidFill>
              </a:rPr>
              <a:t>ACCELERATED TRACK</a:t>
            </a:r>
            <a:endParaRPr lang="en-US" sz="2400" b="1" dirty="0">
              <a:solidFill>
                <a:srgbClr val="FF0000"/>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3856343586"/>
              </p:ext>
            </p:extLst>
          </p:nvPr>
        </p:nvGraphicFramePr>
        <p:xfrm>
          <a:off x="857953" y="4114800"/>
          <a:ext cx="7867391" cy="381000"/>
        </p:xfrm>
        <a:graphic>
          <a:graphicData uri="http://schemas.openxmlformats.org/drawingml/2006/table">
            <a:tbl>
              <a:tblPr firstRow="1" bandRow="1">
                <a:tableStyleId>{5C22544A-7EE6-4342-B048-85BDC9FD1C3A}</a:tableStyleId>
              </a:tblPr>
              <a:tblGrid>
                <a:gridCol w="1123913"/>
                <a:gridCol w="1123913"/>
                <a:gridCol w="1123913"/>
                <a:gridCol w="1123913"/>
                <a:gridCol w="1123913"/>
                <a:gridCol w="1123913"/>
                <a:gridCol w="1123913"/>
              </a:tblGrid>
              <a:tr h="381000">
                <a:tc>
                  <a:txBody>
                    <a:bodyPr/>
                    <a:lstStyle/>
                    <a:p>
                      <a:pPr algn="ctr"/>
                      <a:r>
                        <a:rPr lang="en-US" dirty="0" smtClean="0"/>
                        <a:t>6</a:t>
                      </a:r>
                      <a:endParaRPr lang="en-US" dirty="0"/>
                    </a:p>
                  </a:txBody>
                  <a:tcPr>
                    <a:solidFill>
                      <a:srgbClr val="FF0000"/>
                    </a:solidFill>
                  </a:tcPr>
                </a:tc>
                <a:tc>
                  <a:txBody>
                    <a:bodyPr/>
                    <a:lstStyle/>
                    <a:p>
                      <a:pPr algn="ctr"/>
                      <a:r>
                        <a:rPr lang="en-US" dirty="0" smtClean="0"/>
                        <a:t>7</a:t>
                      </a:r>
                      <a:endParaRPr lang="en-US" dirty="0"/>
                    </a:p>
                  </a:txBody>
                  <a:tcPr>
                    <a:solidFill>
                      <a:srgbClr val="FF0000"/>
                    </a:solidFill>
                  </a:tcPr>
                </a:tc>
                <a:tc>
                  <a:txBody>
                    <a:bodyPr/>
                    <a:lstStyle/>
                    <a:p>
                      <a:pPr algn="ctr"/>
                      <a:r>
                        <a:rPr lang="en-US" dirty="0" smtClean="0"/>
                        <a:t>A1</a:t>
                      </a:r>
                      <a:endParaRPr lang="en-US" dirty="0"/>
                    </a:p>
                  </a:txBody>
                  <a:tcPr>
                    <a:solidFill>
                      <a:srgbClr val="FF0000"/>
                    </a:solidFill>
                  </a:tcPr>
                </a:tc>
                <a:tc>
                  <a:txBody>
                    <a:bodyPr/>
                    <a:lstStyle/>
                    <a:p>
                      <a:pPr algn="ctr"/>
                      <a:r>
                        <a:rPr lang="en-US" dirty="0" smtClean="0"/>
                        <a:t>G</a:t>
                      </a:r>
                      <a:endParaRPr lang="en-US" dirty="0"/>
                    </a:p>
                  </a:txBody>
                  <a:tcPr>
                    <a:solidFill>
                      <a:srgbClr val="FF0000"/>
                    </a:solidFill>
                  </a:tcPr>
                </a:tc>
                <a:tc>
                  <a:txBody>
                    <a:bodyPr/>
                    <a:lstStyle/>
                    <a:p>
                      <a:pPr algn="ctr"/>
                      <a:r>
                        <a:rPr lang="en-US" dirty="0" smtClean="0"/>
                        <a:t>A2</a:t>
                      </a:r>
                      <a:endParaRPr lang="en-US" dirty="0"/>
                    </a:p>
                  </a:txBody>
                  <a:tcPr>
                    <a:solidFill>
                      <a:srgbClr val="FF0000"/>
                    </a:solidFill>
                  </a:tcPr>
                </a:tc>
                <a:tc>
                  <a:txBody>
                    <a:bodyPr/>
                    <a:lstStyle/>
                    <a:p>
                      <a:pPr algn="ctr"/>
                      <a:r>
                        <a:rPr lang="en-US" dirty="0" smtClean="0"/>
                        <a:t>PC</a:t>
                      </a:r>
                      <a:endParaRPr lang="en-US" dirty="0"/>
                    </a:p>
                  </a:txBody>
                  <a:tcPr>
                    <a:solidFill>
                      <a:srgbClr val="FF0000"/>
                    </a:solidFill>
                  </a:tcPr>
                </a:tc>
                <a:tc>
                  <a:txBody>
                    <a:bodyPr/>
                    <a:lstStyle/>
                    <a:p>
                      <a:pPr algn="ctr"/>
                      <a:r>
                        <a:rPr lang="en-US" dirty="0" smtClean="0"/>
                        <a:t>AP</a:t>
                      </a:r>
                      <a:endParaRPr lang="en-US" dirty="0"/>
                    </a:p>
                  </a:txBody>
                  <a:tcPr>
                    <a:solidFill>
                      <a:srgbClr val="FF0000"/>
                    </a:solidFill>
                  </a:tcPr>
                </a:tc>
              </a:tr>
            </a:tbl>
          </a:graphicData>
        </a:graphic>
      </p:graphicFrame>
      <p:sp>
        <p:nvSpPr>
          <p:cNvPr id="11" name="TextBox 10"/>
          <p:cNvSpPr txBox="1"/>
          <p:nvPr/>
        </p:nvSpPr>
        <p:spPr>
          <a:xfrm>
            <a:off x="832626" y="5406872"/>
            <a:ext cx="7549374" cy="461665"/>
          </a:xfrm>
          <a:prstGeom prst="rect">
            <a:avLst/>
          </a:prstGeom>
          <a:noFill/>
        </p:spPr>
        <p:txBody>
          <a:bodyPr wrap="none" rtlCol="0">
            <a:spAutoFit/>
          </a:bodyPr>
          <a:lstStyle/>
          <a:p>
            <a:r>
              <a:rPr lang="en-US" sz="2400" b="1" dirty="0" smtClean="0">
                <a:solidFill>
                  <a:srgbClr val="FF0000"/>
                </a:solidFill>
              </a:rPr>
              <a:t>Grade 8 standards may not be adequately addressed</a:t>
            </a:r>
            <a:endParaRPr lang="en-US" sz="2400" b="1" dirty="0">
              <a:solidFill>
                <a:srgbClr val="FF0000"/>
              </a:solidFill>
            </a:endParaRPr>
          </a:p>
        </p:txBody>
      </p:sp>
    </p:spTree>
    <p:extLst>
      <p:ext uri="{BB962C8B-B14F-4D97-AF65-F5344CB8AC3E}">
        <p14:creationId xmlns:p14="http://schemas.microsoft.com/office/powerpoint/2010/main" val="827793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Common Core Learning Standards</a:t>
            </a:r>
            <a:endParaRPr lang="en-US" dirty="0"/>
          </a:p>
        </p:txBody>
      </p:sp>
      <p:pic>
        <p:nvPicPr>
          <p:cNvPr id="4" name="Content Placeholder 3" descr="Screen Clipping"/>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66800" y="1669544"/>
            <a:ext cx="7112752" cy="4955157"/>
          </a:xfrm>
        </p:spPr>
      </p:pic>
    </p:spTree>
    <p:extLst>
      <p:ext uri="{BB962C8B-B14F-4D97-AF65-F5344CB8AC3E}">
        <p14:creationId xmlns:p14="http://schemas.microsoft.com/office/powerpoint/2010/main" val="14503227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Common Core </a:t>
            </a:r>
            <a:r>
              <a:rPr lang="en-US" dirty="0"/>
              <a:t>L</a:t>
            </a:r>
            <a:r>
              <a:rPr lang="en-US" dirty="0" smtClean="0"/>
              <a:t>earning </a:t>
            </a:r>
            <a:r>
              <a:rPr lang="en-US" dirty="0"/>
              <a:t>S</a:t>
            </a:r>
            <a:r>
              <a:rPr lang="en-US" dirty="0" smtClean="0"/>
              <a:t>tandards</a:t>
            </a:r>
            <a:endParaRPr lang="en-US" dirty="0"/>
          </a:p>
        </p:txBody>
      </p:sp>
      <p:pic>
        <p:nvPicPr>
          <p:cNvPr id="4" name="Content Placeholder 3" descr="Screen Clipping"/>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43001" y="1594221"/>
            <a:ext cx="6781800" cy="5128949"/>
          </a:xfrm>
        </p:spPr>
      </p:pic>
    </p:spTree>
    <p:extLst>
      <p:ext uri="{BB962C8B-B14F-4D97-AF65-F5344CB8AC3E}">
        <p14:creationId xmlns:p14="http://schemas.microsoft.com/office/powerpoint/2010/main" val="23709713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But Why </a:t>
            </a:r>
            <a:r>
              <a:rPr lang="en-US" sz="4000" b="1" i="1" dirty="0" smtClean="0">
                <a:effectLst>
                  <a:outerShdw blurRad="38100" dist="38100" dir="2700000" algn="tl">
                    <a:srgbClr val="000000">
                      <a:alpha val="43137"/>
                    </a:srgbClr>
                  </a:outerShdw>
                  <a:reflection blurRad="12700" stA="48000" endA="300" endPos="55000" dir="5400000" sy="-90000" algn="bl" rotWithShape="0"/>
                </a:effectLst>
              </a:rPr>
              <a:t>Calculus</a:t>
            </a:r>
            <a:r>
              <a:rPr lang="en-US" sz="4000" b="1" dirty="0" smtClean="0"/>
              <a:t>?</a:t>
            </a:r>
            <a:endParaRPr lang="en-US" sz="4000" b="1" dirty="0"/>
          </a:p>
        </p:txBody>
      </p:sp>
      <p:sp>
        <p:nvSpPr>
          <p:cNvPr id="3" name="Content Placeholder 2"/>
          <p:cNvSpPr>
            <a:spLocks noGrp="1"/>
          </p:cNvSpPr>
          <p:nvPr>
            <p:ph idx="1"/>
          </p:nvPr>
        </p:nvSpPr>
        <p:spPr/>
        <p:txBody>
          <a:bodyPr>
            <a:normAutofit/>
          </a:bodyPr>
          <a:lstStyle/>
          <a:p>
            <a:pPr marL="0" indent="0">
              <a:buNone/>
            </a:pPr>
            <a:r>
              <a:rPr lang="en-US" sz="3200" u="sng" dirty="0" smtClean="0"/>
              <a:t>Mathematical </a:t>
            </a:r>
            <a:r>
              <a:rPr lang="en-US" sz="3200" u="sng" dirty="0"/>
              <a:t>Association of America</a:t>
            </a:r>
            <a:r>
              <a:rPr lang="en-US" sz="3200" dirty="0"/>
              <a:t> and the </a:t>
            </a:r>
            <a:r>
              <a:rPr lang="en-US" sz="3200" u="sng" dirty="0"/>
              <a:t>National Council of Teachers of </a:t>
            </a:r>
            <a:r>
              <a:rPr lang="en-US" sz="3200" u="sng" dirty="0" smtClean="0"/>
              <a:t>Mathematics </a:t>
            </a:r>
            <a:r>
              <a:rPr lang="en-US" sz="3200" dirty="0" smtClean="0"/>
              <a:t>have taken </a:t>
            </a:r>
            <a:r>
              <a:rPr lang="en-US" sz="3200" dirty="0"/>
              <a:t>the position that the goal of a K-12 mathematics curriculum shouldn't be to get students through calculus but to give students a strong foundation in mathematics that will prepare them for a range of college majors. </a:t>
            </a:r>
          </a:p>
        </p:txBody>
      </p:sp>
    </p:spTree>
    <p:extLst>
      <p:ext uri="{BB962C8B-B14F-4D97-AF65-F5344CB8AC3E}">
        <p14:creationId xmlns:p14="http://schemas.microsoft.com/office/powerpoint/2010/main" val="3272206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381000"/>
            <a:ext cx="6781800" cy="914400"/>
          </a:xfrm>
        </p:spPr>
        <p:txBody>
          <a:bodyPr>
            <a:normAutofit/>
          </a:bodyPr>
          <a:lstStyle/>
          <a:p>
            <a:r>
              <a:rPr lang="en-US" sz="4400" b="1" dirty="0" smtClean="0"/>
              <a:t>Why do we accelerate?</a:t>
            </a:r>
            <a:endParaRPr lang="en-US" sz="4400" b="1" dirty="0"/>
          </a:p>
        </p:txBody>
      </p:sp>
      <p:sp>
        <p:nvSpPr>
          <p:cNvPr id="5" name="Content Placeholder 4"/>
          <p:cNvSpPr>
            <a:spLocks noGrp="1"/>
          </p:cNvSpPr>
          <p:nvPr>
            <p:ph idx="1"/>
          </p:nvPr>
        </p:nvSpPr>
        <p:spPr>
          <a:xfrm>
            <a:off x="838200" y="1905000"/>
            <a:ext cx="7467600" cy="3886200"/>
          </a:xfrm>
        </p:spPr>
        <p:txBody>
          <a:bodyPr>
            <a:normAutofit/>
          </a:bodyPr>
          <a:lstStyle/>
          <a:p>
            <a:pPr marL="0" indent="0">
              <a:buNone/>
            </a:pPr>
            <a:r>
              <a:rPr lang="en-US" b="1" i="1" dirty="0" smtClean="0"/>
              <a:t>Pathway to Advanced </a:t>
            </a:r>
            <a:r>
              <a:rPr lang="en-US" b="1" i="1" dirty="0"/>
              <a:t>M</a:t>
            </a:r>
            <a:r>
              <a:rPr lang="en-US" b="1" i="1" dirty="0" smtClean="0"/>
              <a:t>athematics</a:t>
            </a:r>
          </a:p>
          <a:p>
            <a:pPr marL="0" indent="0">
              <a:buNone/>
            </a:pPr>
            <a:r>
              <a:rPr lang="en-US" b="1" i="1" dirty="0" smtClean="0"/>
              <a:t>Parental Request  ~ “Honors” </a:t>
            </a:r>
          </a:p>
          <a:p>
            <a:pPr marL="0" indent="0">
              <a:buNone/>
            </a:pPr>
            <a:r>
              <a:rPr lang="en-US" b="1" i="1" dirty="0"/>
              <a:t>Part 100.4 of NYSED Regulations</a:t>
            </a:r>
          </a:p>
          <a:p>
            <a:pPr marL="0" indent="0">
              <a:buNone/>
            </a:pPr>
            <a:r>
              <a:rPr lang="en-US" b="1" i="1" dirty="0" smtClean="0"/>
              <a:t>Increase </a:t>
            </a:r>
            <a:r>
              <a:rPr lang="en-US" b="1" i="1" dirty="0"/>
              <a:t>Graduation Rate</a:t>
            </a:r>
          </a:p>
          <a:p>
            <a:pPr marL="0" indent="0">
              <a:buNone/>
            </a:pPr>
            <a:r>
              <a:rPr lang="en-US" b="1" i="1" dirty="0" smtClean="0"/>
              <a:t>International Baccalaureate</a:t>
            </a:r>
          </a:p>
          <a:p>
            <a:pPr marL="0" indent="0">
              <a:buNone/>
            </a:pPr>
            <a:r>
              <a:rPr lang="en-US" b="1" i="1" dirty="0" smtClean="0"/>
              <a:t>Appropriate for the Student</a:t>
            </a:r>
            <a:endParaRPr lang="en-US" b="1" i="1" dirty="0"/>
          </a:p>
        </p:txBody>
      </p:sp>
    </p:spTree>
    <p:extLst>
      <p:ext uri="{BB962C8B-B14F-4D97-AF65-F5344CB8AC3E}">
        <p14:creationId xmlns:p14="http://schemas.microsoft.com/office/powerpoint/2010/main" val="485786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19912"/>
          </a:xfrm>
        </p:spPr>
        <p:txBody>
          <a:bodyPr/>
          <a:lstStyle/>
          <a:p>
            <a:r>
              <a:rPr lang="en-US" dirty="0" smtClean="0"/>
              <a:t>Best </a:t>
            </a:r>
            <a:r>
              <a:rPr lang="en-US" dirty="0" smtClean="0"/>
              <a:t>P</a:t>
            </a:r>
            <a:r>
              <a:rPr lang="en-US" dirty="0" smtClean="0"/>
              <a:t>athways to AP Courses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99613100"/>
              </p:ext>
            </p:extLst>
          </p:nvPr>
        </p:nvGraphicFramePr>
        <p:xfrm>
          <a:off x="1142999" y="1371601"/>
          <a:ext cx="7848596" cy="365760"/>
        </p:xfrm>
        <a:graphic>
          <a:graphicData uri="http://schemas.openxmlformats.org/drawingml/2006/table">
            <a:tbl>
              <a:tblPr firstRow="1" bandRow="1">
                <a:tableStyleId>{5940675A-B579-460E-94D1-54222C63F5DA}</a:tableStyleId>
              </a:tblPr>
              <a:tblGrid>
                <a:gridCol w="1121228"/>
                <a:gridCol w="1121228"/>
                <a:gridCol w="1121228"/>
                <a:gridCol w="1121228"/>
                <a:gridCol w="1121228"/>
                <a:gridCol w="1121228"/>
                <a:gridCol w="1121228"/>
              </a:tblGrid>
              <a:tr h="325271">
                <a:tc>
                  <a:txBody>
                    <a:bodyPr/>
                    <a:lstStyle/>
                    <a:p>
                      <a:pPr algn="ctr"/>
                      <a:r>
                        <a:rPr lang="en-US" b="1" dirty="0" smtClean="0"/>
                        <a:t>6</a:t>
                      </a:r>
                      <a:endParaRPr lang="en-US" b="1" dirty="0"/>
                    </a:p>
                  </a:txBody>
                  <a:tcPr>
                    <a:solidFill>
                      <a:schemeClr val="accent6">
                        <a:lumMod val="60000"/>
                        <a:lumOff val="40000"/>
                      </a:schemeClr>
                    </a:solidFill>
                  </a:tcPr>
                </a:tc>
                <a:tc>
                  <a:txBody>
                    <a:bodyPr/>
                    <a:lstStyle/>
                    <a:p>
                      <a:pPr algn="ctr"/>
                      <a:r>
                        <a:rPr lang="en-US" b="1" dirty="0" smtClean="0"/>
                        <a:t>7</a:t>
                      </a:r>
                      <a:endParaRPr lang="en-US" b="1" dirty="0"/>
                    </a:p>
                  </a:txBody>
                  <a:tcPr>
                    <a:solidFill>
                      <a:schemeClr val="accent6">
                        <a:lumMod val="60000"/>
                        <a:lumOff val="40000"/>
                      </a:schemeClr>
                    </a:solidFill>
                  </a:tcPr>
                </a:tc>
                <a:tc>
                  <a:txBody>
                    <a:bodyPr/>
                    <a:lstStyle/>
                    <a:p>
                      <a:pPr algn="ctr"/>
                      <a:r>
                        <a:rPr lang="en-US" b="1" dirty="0" smtClean="0"/>
                        <a:t>8</a:t>
                      </a:r>
                      <a:endParaRPr lang="en-US" b="1" dirty="0"/>
                    </a:p>
                  </a:txBody>
                  <a:tcPr>
                    <a:solidFill>
                      <a:schemeClr val="accent6">
                        <a:lumMod val="60000"/>
                        <a:lumOff val="40000"/>
                      </a:schemeClr>
                    </a:solidFill>
                  </a:tcPr>
                </a:tc>
                <a:tc>
                  <a:txBody>
                    <a:bodyPr/>
                    <a:lstStyle/>
                    <a:p>
                      <a:pPr algn="ctr"/>
                      <a:r>
                        <a:rPr lang="en-US" b="1" dirty="0" smtClean="0"/>
                        <a:t>9</a:t>
                      </a:r>
                      <a:endParaRPr lang="en-US" b="1" dirty="0"/>
                    </a:p>
                  </a:txBody>
                  <a:tcPr>
                    <a:solidFill>
                      <a:schemeClr val="accent6">
                        <a:lumMod val="60000"/>
                        <a:lumOff val="40000"/>
                      </a:schemeClr>
                    </a:solidFill>
                  </a:tcPr>
                </a:tc>
                <a:tc>
                  <a:txBody>
                    <a:bodyPr/>
                    <a:lstStyle/>
                    <a:p>
                      <a:pPr algn="ctr"/>
                      <a:r>
                        <a:rPr lang="en-US" b="1" dirty="0" smtClean="0"/>
                        <a:t>10</a:t>
                      </a:r>
                      <a:endParaRPr lang="en-US" b="1" dirty="0"/>
                    </a:p>
                  </a:txBody>
                  <a:tcPr>
                    <a:solidFill>
                      <a:schemeClr val="accent6">
                        <a:lumMod val="60000"/>
                        <a:lumOff val="40000"/>
                      </a:schemeClr>
                    </a:solidFill>
                  </a:tcPr>
                </a:tc>
                <a:tc>
                  <a:txBody>
                    <a:bodyPr/>
                    <a:lstStyle/>
                    <a:p>
                      <a:pPr algn="ctr"/>
                      <a:r>
                        <a:rPr lang="en-US" b="1" dirty="0" smtClean="0"/>
                        <a:t>11</a:t>
                      </a:r>
                      <a:endParaRPr lang="en-US" b="1" dirty="0"/>
                    </a:p>
                  </a:txBody>
                  <a:tcPr>
                    <a:solidFill>
                      <a:schemeClr val="accent6">
                        <a:lumMod val="60000"/>
                        <a:lumOff val="40000"/>
                      </a:schemeClr>
                    </a:solidFill>
                  </a:tcPr>
                </a:tc>
                <a:tc>
                  <a:txBody>
                    <a:bodyPr/>
                    <a:lstStyle/>
                    <a:p>
                      <a:pPr algn="ctr"/>
                      <a:r>
                        <a:rPr lang="en-US" b="1" dirty="0" smtClean="0"/>
                        <a:t>12</a:t>
                      </a:r>
                      <a:endParaRPr lang="en-US" b="1" dirty="0"/>
                    </a:p>
                  </a:txBody>
                  <a:tcPr>
                    <a:solidFill>
                      <a:schemeClr val="accent6">
                        <a:lumMod val="60000"/>
                        <a:lumOff val="4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631272743"/>
              </p:ext>
            </p:extLst>
          </p:nvPr>
        </p:nvGraphicFramePr>
        <p:xfrm>
          <a:off x="1146948" y="2286000"/>
          <a:ext cx="7848603" cy="365760"/>
        </p:xfrm>
        <a:graphic>
          <a:graphicData uri="http://schemas.openxmlformats.org/drawingml/2006/table">
            <a:tbl>
              <a:tblPr firstRow="1" bandRow="1">
                <a:tableStyleId>{5C22544A-7EE6-4342-B048-85BDC9FD1C3A}</a:tableStyleId>
              </a:tblPr>
              <a:tblGrid>
                <a:gridCol w="1121229"/>
                <a:gridCol w="1121229"/>
                <a:gridCol w="1121229"/>
                <a:gridCol w="1121229"/>
                <a:gridCol w="1121229"/>
                <a:gridCol w="1121229"/>
                <a:gridCol w="1121229"/>
              </a:tblGrid>
              <a:tr h="228600">
                <a:tc>
                  <a:txBody>
                    <a:bodyPr/>
                    <a:lstStyle/>
                    <a:p>
                      <a:pPr algn="ctr"/>
                      <a:r>
                        <a:rPr lang="en-US" b="1" dirty="0" smtClean="0"/>
                        <a:t>6</a:t>
                      </a:r>
                      <a:endParaRPr lang="en-US" b="1" dirty="0"/>
                    </a:p>
                  </a:txBody>
                  <a:tcPr>
                    <a:solidFill>
                      <a:srgbClr val="00B0F0"/>
                    </a:solidFill>
                  </a:tcPr>
                </a:tc>
                <a:tc>
                  <a:txBody>
                    <a:bodyPr/>
                    <a:lstStyle/>
                    <a:p>
                      <a:pPr algn="ctr"/>
                      <a:r>
                        <a:rPr lang="en-US" b="1" dirty="0" smtClean="0"/>
                        <a:t>7</a:t>
                      </a:r>
                      <a:endParaRPr lang="en-US" b="1" dirty="0"/>
                    </a:p>
                  </a:txBody>
                  <a:tcPr>
                    <a:solidFill>
                      <a:srgbClr val="00B0F0"/>
                    </a:solidFill>
                  </a:tcPr>
                </a:tc>
                <a:tc>
                  <a:txBody>
                    <a:bodyPr/>
                    <a:lstStyle/>
                    <a:p>
                      <a:pPr algn="ctr"/>
                      <a:r>
                        <a:rPr lang="en-US" b="1" dirty="0" smtClean="0"/>
                        <a:t>8</a:t>
                      </a:r>
                      <a:endParaRPr lang="en-US" b="1" dirty="0"/>
                    </a:p>
                  </a:txBody>
                  <a:tcPr>
                    <a:solidFill>
                      <a:srgbClr val="00B0F0"/>
                    </a:solidFill>
                  </a:tcPr>
                </a:tc>
                <a:tc>
                  <a:txBody>
                    <a:bodyPr/>
                    <a:lstStyle/>
                    <a:p>
                      <a:pPr algn="ctr"/>
                      <a:r>
                        <a:rPr lang="en-US" b="1" dirty="0" smtClean="0"/>
                        <a:t>A1</a:t>
                      </a:r>
                      <a:endParaRPr lang="en-US" b="1" dirty="0"/>
                    </a:p>
                  </a:txBody>
                  <a:tcPr>
                    <a:solidFill>
                      <a:srgbClr val="00B0F0"/>
                    </a:solidFill>
                  </a:tcPr>
                </a:tc>
                <a:tc>
                  <a:txBody>
                    <a:bodyPr/>
                    <a:lstStyle/>
                    <a:p>
                      <a:pPr algn="ctr"/>
                      <a:r>
                        <a:rPr lang="en-US" b="1" dirty="0" smtClean="0"/>
                        <a:t>G</a:t>
                      </a:r>
                      <a:endParaRPr lang="en-US" b="1" dirty="0"/>
                    </a:p>
                  </a:txBody>
                  <a:tcPr>
                    <a:solidFill>
                      <a:srgbClr val="00B0F0"/>
                    </a:solidFill>
                  </a:tcPr>
                </a:tc>
                <a:tc>
                  <a:txBody>
                    <a:bodyPr/>
                    <a:lstStyle/>
                    <a:p>
                      <a:pPr algn="ctr"/>
                      <a:r>
                        <a:rPr lang="en-US" b="1" dirty="0" smtClean="0"/>
                        <a:t>A2</a:t>
                      </a:r>
                      <a:endParaRPr lang="en-US" b="1" dirty="0"/>
                    </a:p>
                  </a:txBody>
                  <a:tcPr>
                    <a:solidFill>
                      <a:srgbClr val="00B0F0"/>
                    </a:solidFill>
                  </a:tcPr>
                </a:tc>
                <a:tc>
                  <a:txBody>
                    <a:bodyPr/>
                    <a:lstStyle/>
                    <a:p>
                      <a:pPr algn="ctr"/>
                      <a:r>
                        <a:rPr lang="en-US" b="1" dirty="0" smtClean="0"/>
                        <a:t>PC </a:t>
                      </a:r>
                      <a:r>
                        <a:rPr lang="en-US" sz="1600" b="1" dirty="0" smtClean="0"/>
                        <a:t>or </a:t>
                      </a:r>
                      <a:r>
                        <a:rPr lang="en-US" b="1" dirty="0" smtClean="0"/>
                        <a:t>AP</a:t>
                      </a:r>
                      <a:endParaRPr lang="en-US" b="1" dirty="0"/>
                    </a:p>
                  </a:txBody>
                  <a:tcPr>
                    <a:solidFill>
                      <a:srgbClr val="00B0F0"/>
                    </a:solidFill>
                  </a:tcPr>
                </a:tc>
              </a:tr>
            </a:tbl>
          </a:graphicData>
        </a:graphic>
      </p:graphicFrame>
      <p:sp>
        <p:nvSpPr>
          <p:cNvPr id="6" name="TextBox 5"/>
          <p:cNvSpPr txBox="1"/>
          <p:nvPr/>
        </p:nvSpPr>
        <p:spPr>
          <a:xfrm>
            <a:off x="401702" y="1840468"/>
            <a:ext cx="4279826" cy="369332"/>
          </a:xfrm>
          <a:prstGeom prst="rect">
            <a:avLst/>
          </a:prstGeom>
          <a:noFill/>
        </p:spPr>
        <p:txBody>
          <a:bodyPr wrap="none" rtlCol="0">
            <a:spAutoFit/>
          </a:bodyPr>
          <a:lstStyle/>
          <a:p>
            <a:r>
              <a:rPr lang="en-US" b="1" dirty="0" smtClean="0">
                <a:solidFill>
                  <a:srgbClr val="00B0F0"/>
                </a:solidFill>
              </a:rPr>
              <a:t>FOR ALL – COLLEGE AND CAREER</a:t>
            </a:r>
            <a:endParaRPr lang="en-US" b="1" dirty="0">
              <a:solidFill>
                <a:srgbClr val="00B0F0"/>
              </a:solidFill>
            </a:endParaRPr>
          </a:p>
        </p:txBody>
      </p:sp>
      <p:sp>
        <p:nvSpPr>
          <p:cNvPr id="7" name="TextBox 6"/>
          <p:cNvSpPr txBox="1"/>
          <p:nvPr/>
        </p:nvSpPr>
        <p:spPr>
          <a:xfrm>
            <a:off x="118800" y="1327540"/>
            <a:ext cx="1005403" cy="369332"/>
          </a:xfrm>
          <a:prstGeom prst="rect">
            <a:avLst/>
          </a:prstGeom>
          <a:noFill/>
        </p:spPr>
        <p:txBody>
          <a:bodyPr wrap="none" rtlCol="0">
            <a:spAutoFit/>
          </a:bodyPr>
          <a:lstStyle/>
          <a:p>
            <a:r>
              <a:rPr lang="en-US" dirty="0" smtClean="0"/>
              <a:t>GRADE</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323650411"/>
              </p:ext>
            </p:extLst>
          </p:nvPr>
        </p:nvGraphicFramePr>
        <p:xfrm>
          <a:off x="1124203" y="3505200"/>
          <a:ext cx="7867391" cy="381000"/>
        </p:xfrm>
        <a:graphic>
          <a:graphicData uri="http://schemas.openxmlformats.org/drawingml/2006/table">
            <a:tbl>
              <a:tblPr firstRow="1" bandRow="1">
                <a:tableStyleId>{5C22544A-7EE6-4342-B048-85BDC9FD1C3A}</a:tableStyleId>
              </a:tblPr>
              <a:tblGrid>
                <a:gridCol w="1123913"/>
                <a:gridCol w="1123913"/>
                <a:gridCol w="1123913"/>
                <a:gridCol w="1123913"/>
                <a:gridCol w="1123913"/>
                <a:gridCol w="1123913"/>
                <a:gridCol w="1123913"/>
              </a:tblGrid>
              <a:tr h="381000">
                <a:tc>
                  <a:txBody>
                    <a:bodyPr/>
                    <a:lstStyle/>
                    <a:p>
                      <a:pPr algn="ctr"/>
                      <a:r>
                        <a:rPr lang="en-US" dirty="0" smtClean="0"/>
                        <a:t>6H</a:t>
                      </a:r>
                      <a:endParaRPr lang="en-US" dirty="0"/>
                    </a:p>
                  </a:txBody>
                  <a:tcPr>
                    <a:solidFill>
                      <a:srgbClr val="0070C0"/>
                    </a:solidFill>
                  </a:tcPr>
                </a:tc>
                <a:tc>
                  <a:txBody>
                    <a:bodyPr/>
                    <a:lstStyle/>
                    <a:p>
                      <a:pPr algn="ctr"/>
                      <a:r>
                        <a:rPr lang="en-US" dirty="0" smtClean="0"/>
                        <a:t>7H</a:t>
                      </a:r>
                      <a:endParaRPr lang="en-US" dirty="0"/>
                    </a:p>
                  </a:txBody>
                  <a:tcPr>
                    <a:solidFill>
                      <a:srgbClr val="0070C0"/>
                    </a:solidFill>
                  </a:tcPr>
                </a:tc>
                <a:tc>
                  <a:txBody>
                    <a:bodyPr/>
                    <a:lstStyle/>
                    <a:p>
                      <a:pPr algn="ctr"/>
                      <a:r>
                        <a:rPr lang="en-US" dirty="0" smtClean="0"/>
                        <a:t>8H</a:t>
                      </a:r>
                      <a:endParaRPr lang="en-US" dirty="0"/>
                    </a:p>
                  </a:txBody>
                  <a:tcPr>
                    <a:solidFill>
                      <a:srgbClr val="0070C0"/>
                    </a:solidFill>
                  </a:tcPr>
                </a:tc>
                <a:tc>
                  <a:txBody>
                    <a:bodyPr/>
                    <a:lstStyle/>
                    <a:p>
                      <a:pPr algn="ctr"/>
                      <a:r>
                        <a:rPr lang="en-US" dirty="0" smtClean="0"/>
                        <a:t>A1H</a:t>
                      </a:r>
                      <a:endParaRPr lang="en-US" dirty="0"/>
                    </a:p>
                  </a:txBody>
                  <a:tcPr>
                    <a:solidFill>
                      <a:srgbClr val="0070C0"/>
                    </a:solidFill>
                  </a:tcPr>
                </a:tc>
                <a:tc>
                  <a:txBody>
                    <a:bodyPr/>
                    <a:lstStyle/>
                    <a:p>
                      <a:pPr algn="ctr"/>
                      <a:r>
                        <a:rPr lang="en-US" dirty="0" smtClean="0"/>
                        <a:t>GH</a:t>
                      </a:r>
                      <a:endParaRPr lang="en-US" dirty="0"/>
                    </a:p>
                  </a:txBody>
                  <a:tcPr>
                    <a:solidFill>
                      <a:srgbClr val="0070C0"/>
                    </a:solidFill>
                  </a:tcPr>
                </a:tc>
                <a:tc>
                  <a:txBody>
                    <a:bodyPr/>
                    <a:lstStyle/>
                    <a:p>
                      <a:pPr algn="ctr"/>
                      <a:r>
                        <a:rPr lang="en-US" dirty="0" smtClean="0"/>
                        <a:t>A2H</a:t>
                      </a:r>
                      <a:endParaRPr lang="en-US" dirty="0"/>
                    </a:p>
                  </a:txBody>
                  <a:tcPr>
                    <a:solidFill>
                      <a:srgbClr val="0070C0"/>
                    </a:solidFill>
                  </a:tcPr>
                </a:tc>
                <a:tc>
                  <a:txBody>
                    <a:bodyPr/>
                    <a:lstStyle/>
                    <a:p>
                      <a:pPr algn="ctr"/>
                      <a:r>
                        <a:rPr lang="en-US" dirty="0" smtClean="0"/>
                        <a:t>AP</a:t>
                      </a:r>
                      <a:endParaRPr lang="en-US" dirty="0"/>
                    </a:p>
                  </a:txBody>
                  <a:tcPr>
                    <a:solidFill>
                      <a:srgbClr val="0070C0"/>
                    </a:solidFill>
                  </a:tcPr>
                </a:tc>
              </a:tr>
            </a:tbl>
          </a:graphicData>
        </a:graphic>
      </p:graphicFrame>
      <p:sp>
        <p:nvSpPr>
          <p:cNvPr id="9" name="TextBox 8"/>
          <p:cNvSpPr txBox="1"/>
          <p:nvPr/>
        </p:nvSpPr>
        <p:spPr>
          <a:xfrm>
            <a:off x="367398" y="2971800"/>
            <a:ext cx="5576202" cy="369332"/>
          </a:xfrm>
          <a:prstGeom prst="rect">
            <a:avLst/>
          </a:prstGeom>
          <a:noFill/>
        </p:spPr>
        <p:txBody>
          <a:bodyPr wrap="square" rtlCol="0">
            <a:spAutoFit/>
          </a:bodyPr>
          <a:lstStyle/>
          <a:p>
            <a:r>
              <a:rPr lang="en-US" b="1" dirty="0">
                <a:solidFill>
                  <a:srgbClr val="0070C0"/>
                </a:solidFill>
              </a:rPr>
              <a:t>HIGH </a:t>
            </a:r>
            <a:r>
              <a:rPr lang="en-US" b="1" dirty="0" smtClean="0">
                <a:solidFill>
                  <a:srgbClr val="0070C0"/>
                </a:solidFill>
              </a:rPr>
              <a:t>ACHIEVER - ENRICHMENT</a:t>
            </a:r>
            <a:endParaRPr lang="en-US" b="1" dirty="0">
              <a:solidFill>
                <a:srgbClr val="0070C0"/>
              </a:solidFill>
            </a:endParaRPr>
          </a:p>
        </p:txBody>
      </p:sp>
      <p:sp>
        <p:nvSpPr>
          <p:cNvPr id="11" name="TextBox 10"/>
          <p:cNvSpPr txBox="1"/>
          <p:nvPr/>
        </p:nvSpPr>
        <p:spPr>
          <a:xfrm>
            <a:off x="367398" y="4267200"/>
            <a:ext cx="4348434" cy="369332"/>
          </a:xfrm>
          <a:prstGeom prst="rect">
            <a:avLst/>
          </a:prstGeom>
          <a:noFill/>
        </p:spPr>
        <p:txBody>
          <a:bodyPr wrap="none" rtlCol="0">
            <a:spAutoFit/>
          </a:bodyPr>
          <a:lstStyle/>
          <a:p>
            <a:r>
              <a:rPr lang="en-US" b="1" dirty="0" smtClean="0">
                <a:solidFill>
                  <a:srgbClr val="7030A0"/>
                </a:solidFill>
              </a:rPr>
              <a:t>CONCURRENTLY – A2/PC and STATS </a:t>
            </a:r>
            <a:endParaRPr lang="en-US" b="1" dirty="0">
              <a:solidFill>
                <a:srgbClr val="7030A0"/>
              </a:solidFill>
            </a:endParaRPr>
          </a:p>
        </p:txBody>
      </p:sp>
      <p:graphicFrame>
        <p:nvGraphicFramePr>
          <p:cNvPr id="14" name="Table 13"/>
          <p:cNvGraphicFramePr>
            <a:graphicFrameLocks noGrp="1"/>
          </p:cNvGraphicFramePr>
          <p:nvPr>
            <p:extLst>
              <p:ext uri="{D42A27DB-BD31-4B8C-83A1-F6EECF244321}">
                <p14:modId xmlns:p14="http://schemas.microsoft.com/office/powerpoint/2010/main" val="2854361658"/>
              </p:ext>
            </p:extLst>
          </p:nvPr>
        </p:nvGraphicFramePr>
        <p:xfrm>
          <a:off x="1115642" y="4800600"/>
          <a:ext cx="7867391" cy="381000"/>
        </p:xfrm>
        <a:graphic>
          <a:graphicData uri="http://schemas.openxmlformats.org/drawingml/2006/table">
            <a:tbl>
              <a:tblPr firstRow="1" bandRow="1">
                <a:tableStyleId>{5C22544A-7EE6-4342-B048-85BDC9FD1C3A}</a:tableStyleId>
              </a:tblPr>
              <a:tblGrid>
                <a:gridCol w="1123913"/>
                <a:gridCol w="1123913"/>
                <a:gridCol w="1123913"/>
                <a:gridCol w="1123913"/>
                <a:gridCol w="1123913"/>
                <a:gridCol w="1123913"/>
                <a:gridCol w="1123913"/>
              </a:tblGrid>
              <a:tr h="381000">
                <a:tc>
                  <a:txBody>
                    <a:bodyPr/>
                    <a:lstStyle/>
                    <a:p>
                      <a:pPr algn="ctr"/>
                      <a:r>
                        <a:rPr lang="en-US" dirty="0" smtClean="0"/>
                        <a:t>6</a:t>
                      </a:r>
                      <a:endParaRPr lang="en-US" dirty="0"/>
                    </a:p>
                  </a:txBody>
                  <a:tcPr>
                    <a:solidFill>
                      <a:srgbClr val="7030A0"/>
                    </a:solidFill>
                  </a:tcPr>
                </a:tc>
                <a:tc>
                  <a:txBody>
                    <a:bodyPr/>
                    <a:lstStyle/>
                    <a:p>
                      <a:pPr algn="ctr"/>
                      <a:r>
                        <a:rPr lang="en-US" dirty="0" smtClean="0"/>
                        <a:t>7</a:t>
                      </a:r>
                      <a:endParaRPr lang="en-US" dirty="0"/>
                    </a:p>
                  </a:txBody>
                  <a:tcPr>
                    <a:solidFill>
                      <a:srgbClr val="7030A0"/>
                    </a:solidFill>
                  </a:tcPr>
                </a:tc>
                <a:tc>
                  <a:txBody>
                    <a:bodyPr/>
                    <a:lstStyle/>
                    <a:p>
                      <a:pPr algn="ctr"/>
                      <a:r>
                        <a:rPr lang="en-US" dirty="0" smtClean="0"/>
                        <a:t>8</a:t>
                      </a:r>
                      <a:endParaRPr lang="en-US" dirty="0"/>
                    </a:p>
                  </a:txBody>
                  <a:tcPr>
                    <a:solidFill>
                      <a:srgbClr val="7030A0"/>
                    </a:solidFill>
                  </a:tcPr>
                </a:tc>
                <a:tc>
                  <a:txBody>
                    <a:bodyPr/>
                    <a:lstStyle/>
                    <a:p>
                      <a:pPr algn="ctr"/>
                      <a:r>
                        <a:rPr lang="en-US" dirty="0" smtClean="0"/>
                        <a:t>A1</a:t>
                      </a:r>
                      <a:endParaRPr lang="en-US" dirty="0"/>
                    </a:p>
                  </a:txBody>
                  <a:tcPr>
                    <a:solidFill>
                      <a:srgbClr val="7030A0"/>
                    </a:solidFill>
                  </a:tcPr>
                </a:tc>
                <a:tc>
                  <a:txBody>
                    <a:bodyPr/>
                    <a:lstStyle/>
                    <a:p>
                      <a:pPr algn="ctr"/>
                      <a:r>
                        <a:rPr lang="en-US" dirty="0" smtClean="0"/>
                        <a:t>G</a:t>
                      </a:r>
                      <a:endParaRPr lang="en-US" dirty="0"/>
                    </a:p>
                  </a:txBody>
                  <a:tcPr>
                    <a:solidFill>
                      <a:srgbClr val="7030A0"/>
                    </a:solidFill>
                  </a:tcPr>
                </a:tc>
                <a:tc>
                  <a:txBody>
                    <a:bodyPr/>
                    <a:lstStyle/>
                    <a:p>
                      <a:pPr algn="ctr"/>
                      <a:r>
                        <a:rPr lang="en-US" dirty="0" smtClean="0"/>
                        <a:t>A2/PC</a:t>
                      </a:r>
                      <a:endParaRPr lang="en-US" dirty="0"/>
                    </a:p>
                  </a:txBody>
                  <a:tcPr>
                    <a:solidFill>
                      <a:srgbClr val="7030A0"/>
                    </a:solidFill>
                  </a:tcPr>
                </a:tc>
                <a:tc>
                  <a:txBody>
                    <a:bodyPr/>
                    <a:lstStyle/>
                    <a:p>
                      <a:pPr algn="ctr"/>
                      <a:r>
                        <a:rPr lang="en-US" dirty="0" smtClean="0"/>
                        <a:t>AP</a:t>
                      </a:r>
                      <a:endParaRPr lang="en-US" dirty="0"/>
                    </a:p>
                  </a:txBody>
                  <a:tcPr>
                    <a:solidFill>
                      <a:srgbClr val="7030A0"/>
                    </a:solidFill>
                  </a:tcPr>
                </a:tc>
              </a:tr>
            </a:tbl>
          </a:graphicData>
        </a:graphic>
      </p:graphicFrame>
      <p:sp>
        <p:nvSpPr>
          <p:cNvPr id="15" name="Rectangle 14"/>
          <p:cNvSpPr/>
          <p:nvPr/>
        </p:nvSpPr>
        <p:spPr>
          <a:xfrm>
            <a:off x="6739719" y="4451866"/>
            <a:ext cx="533400" cy="305095"/>
          </a:xfrm>
          <a:prstGeom prst="rect">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t>STAT</a:t>
            </a:r>
            <a:endParaRPr lang="en-US" sz="1000" b="1" dirty="0"/>
          </a:p>
        </p:txBody>
      </p:sp>
      <p:sp>
        <p:nvSpPr>
          <p:cNvPr id="13" name="TextBox 10"/>
          <p:cNvSpPr txBox="1"/>
          <p:nvPr/>
        </p:nvSpPr>
        <p:spPr>
          <a:xfrm>
            <a:off x="289716" y="5525069"/>
            <a:ext cx="6187284" cy="369332"/>
          </a:xfrm>
          <a:prstGeom prst="rect">
            <a:avLst/>
          </a:prstGeom>
          <a:noFill/>
        </p:spPr>
        <p:txBody>
          <a:bodyPr wrap="square" rtlCol="0">
            <a:spAutoFit/>
          </a:bodyPr>
          <a:lstStyle/>
          <a:p>
            <a:pPr marL="0" marR="0">
              <a:spcBef>
                <a:spcPts val="0"/>
              </a:spcBef>
              <a:spcAft>
                <a:spcPts val="0"/>
              </a:spcAft>
            </a:pPr>
            <a:r>
              <a:rPr lang="en-US" b="1" dirty="0" smtClean="0">
                <a:solidFill>
                  <a:srgbClr val="7030A0"/>
                </a:solidFill>
                <a:latin typeface="+mj-lt"/>
                <a:ea typeface="Times New Roman"/>
                <a:cs typeface="Times New Roman"/>
              </a:rPr>
              <a:t>CONCURRENTLY – DOUBLE UP</a:t>
            </a:r>
            <a:r>
              <a:rPr lang="en-US" sz="1800" b="1" kern="1200" dirty="0" smtClean="0">
                <a:solidFill>
                  <a:srgbClr val="FF0000"/>
                </a:solidFill>
                <a:effectLst/>
                <a:latin typeface="+mj-lt"/>
                <a:ea typeface="Times New Roman"/>
                <a:cs typeface="Times New Roman"/>
              </a:rPr>
              <a:t> </a:t>
            </a:r>
            <a:endParaRPr lang="en-US" sz="1200" dirty="0">
              <a:effectLst/>
              <a:latin typeface="+mj-lt"/>
              <a:ea typeface="Times New Roman"/>
            </a:endParaRPr>
          </a:p>
        </p:txBody>
      </p:sp>
      <p:graphicFrame>
        <p:nvGraphicFramePr>
          <p:cNvPr id="16" name="Table 15"/>
          <p:cNvGraphicFramePr>
            <a:graphicFrameLocks noGrp="1"/>
          </p:cNvGraphicFramePr>
          <p:nvPr>
            <p:extLst>
              <p:ext uri="{D42A27DB-BD31-4B8C-83A1-F6EECF244321}">
                <p14:modId xmlns:p14="http://schemas.microsoft.com/office/powerpoint/2010/main" val="2838361199"/>
              </p:ext>
            </p:extLst>
          </p:nvPr>
        </p:nvGraphicFramePr>
        <p:xfrm>
          <a:off x="1124203" y="6096000"/>
          <a:ext cx="7867391" cy="381000"/>
        </p:xfrm>
        <a:graphic>
          <a:graphicData uri="http://schemas.openxmlformats.org/drawingml/2006/table">
            <a:tbl>
              <a:tblPr firstRow="1" bandRow="1">
                <a:tableStyleId>{5C22544A-7EE6-4342-B048-85BDC9FD1C3A}</a:tableStyleId>
              </a:tblPr>
              <a:tblGrid>
                <a:gridCol w="1123913"/>
                <a:gridCol w="1123913"/>
                <a:gridCol w="1123913"/>
                <a:gridCol w="1123913"/>
                <a:gridCol w="1123913"/>
                <a:gridCol w="1123913"/>
                <a:gridCol w="1123913"/>
              </a:tblGrid>
              <a:tr h="381000">
                <a:tc>
                  <a:txBody>
                    <a:bodyPr/>
                    <a:lstStyle/>
                    <a:p>
                      <a:pPr algn="ctr"/>
                      <a:r>
                        <a:rPr lang="en-US" dirty="0" smtClean="0"/>
                        <a:t>6</a:t>
                      </a:r>
                      <a:endParaRPr lang="en-US" dirty="0"/>
                    </a:p>
                  </a:txBody>
                  <a:tcPr>
                    <a:solidFill>
                      <a:srgbClr val="7030A0"/>
                    </a:solidFill>
                  </a:tcPr>
                </a:tc>
                <a:tc>
                  <a:txBody>
                    <a:bodyPr/>
                    <a:lstStyle/>
                    <a:p>
                      <a:pPr algn="ctr"/>
                      <a:r>
                        <a:rPr lang="en-US" dirty="0" smtClean="0"/>
                        <a:t>7</a:t>
                      </a:r>
                      <a:endParaRPr lang="en-US" dirty="0"/>
                    </a:p>
                  </a:txBody>
                  <a:tcPr>
                    <a:solidFill>
                      <a:srgbClr val="7030A0"/>
                    </a:solidFill>
                  </a:tcPr>
                </a:tc>
                <a:tc>
                  <a:txBody>
                    <a:bodyPr/>
                    <a:lstStyle/>
                    <a:p>
                      <a:pPr algn="ctr"/>
                      <a:r>
                        <a:rPr lang="en-US" dirty="0" smtClean="0"/>
                        <a:t>8</a:t>
                      </a:r>
                      <a:endParaRPr lang="en-US" dirty="0"/>
                    </a:p>
                  </a:txBody>
                  <a:tcPr>
                    <a:solidFill>
                      <a:srgbClr val="7030A0"/>
                    </a:solidFill>
                  </a:tcPr>
                </a:tc>
                <a:tc>
                  <a:txBody>
                    <a:bodyPr/>
                    <a:lstStyle/>
                    <a:p>
                      <a:pPr algn="ctr"/>
                      <a:r>
                        <a:rPr lang="en-US" dirty="0" smtClean="0"/>
                        <a:t>A1</a:t>
                      </a:r>
                      <a:endParaRPr lang="en-US" dirty="0"/>
                    </a:p>
                  </a:txBody>
                  <a:tcPr>
                    <a:solidFill>
                      <a:srgbClr val="7030A0"/>
                    </a:solidFill>
                  </a:tcPr>
                </a:tc>
                <a:tc>
                  <a:txBody>
                    <a:bodyPr/>
                    <a:lstStyle/>
                    <a:p>
                      <a:pPr algn="ctr"/>
                      <a:r>
                        <a:rPr lang="en-US" dirty="0" smtClean="0"/>
                        <a:t>G</a:t>
                      </a:r>
                      <a:endParaRPr lang="en-US" dirty="0"/>
                    </a:p>
                  </a:txBody>
                  <a:tcPr>
                    <a:solidFill>
                      <a:srgbClr val="7030A0"/>
                    </a:solidFill>
                  </a:tcPr>
                </a:tc>
                <a:tc>
                  <a:txBody>
                    <a:bodyPr/>
                    <a:lstStyle/>
                    <a:p>
                      <a:pPr algn="ctr"/>
                      <a:r>
                        <a:rPr lang="en-US" dirty="0" smtClean="0"/>
                        <a:t>A2/PC</a:t>
                      </a:r>
                      <a:endParaRPr lang="en-US" dirty="0"/>
                    </a:p>
                  </a:txBody>
                  <a:tcPr>
                    <a:solidFill>
                      <a:srgbClr val="7030A0"/>
                    </a:solidFill>
                  </a:tcPr>
                </a:tc>
                <a:tc>
                  <a:txBody>
                    <a:bodyPr/>
                    <a:lstStyle/>
                    <a:p>
                      <a:pPr algn="ctr"/>
                      <a:r>
                        <a:rPr lang="en-US" dirty="0" smtClean="0"/>
                        <a:t>AP</a:t>
                      </a:r>
                      <a:endParaRPr lang="en-US" dirty="0"/>
                    </a:p>
                  </a:txBody>
                  <a:tcPr>
                    <a:solidFill>
                      <a:srgbClr val="7030A0"/>
                    </a:solidFill>
                  </a:tcPr>
                </a:tc>
              </a:tr>
            </a:tbl>
          </a:graphicData>
        </a:graphic>
      </p:graphicFrame>
      <p:sp>
        <p:nvSpPr>
          <p:cNvPr id="17" name="Rectangle 16"/>
          <p:cNvSpPr/>
          <p:nvPr/>
        </p:nvSpPr>
        <p:spPr>
          <a:xfrm>
            <a:off x="6747681" y="5709734"/>
            <a:ext cx="1177119" cy="337213"/>
          </a:xfrm>
          <a:prstGeom prst="rect">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AP Stats</a:t>
            </a:r>
            <a:endParaRPr lang="en-US" b="1" dirty="0"/>
          </a:p>
        </p:txBody>
      </p:sp>
    </p:spTree>
    <p:extLst>
      <p:ext uri="{BB962C8B-B14F-4D97-AF65-F5344CB8AC3E}">
        <p14:creationId xmlns:p14="http://schemas.microsoft.com/office/powerpoint/2010/main" val="2643084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par>
                                <p:cTn id="16" presetID="10" presetClass="entr" presetSubtype="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par>
                                <p:cTn id="24" presetID="10" presetClass="entr" presetSubtype="0" fill="hold"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13">
                                            <p:txEl>
                                              <p:pRg st="0" end="0"/>
                                            </p:txEl>
                                          </p:spTgt>
                                        </p:tgtEl>
                                        <p:attrNameLst>
                                          <p:attrName>style.visibility</p:attrName>
                                        </p:attrNameLst>
                                      </p:cBhvr>
                                      <p:to>
                                        <p:strVal val="visible"/>
                                      </p:to>
                                    </p:set>
                                  </p:childTnLst>
                                </p:cTn>
                              </p:par>
                              <p:par>
                                <p:cTn id="34" presetID="10" presetClass="entr" presetSubtype="0" fill="hold" nodeType="with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500"/>
                                        <p:tgtEl>
                                          <p:spTgt spid="16"/>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1" grpId="0"/>
      <p:bldP spid="15" grpId="0" animBg="1"/>
      <p:bldP spid="1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19912"/>
          </a:xfrm>
        </p:spPr>
        <p:txBody>
          <a:bodyPr>
            <a:normAutofit/>
          </a:bodyPr>
          <a:lstStyle/>
          <a:p>
            <a:r>
              <a:rPr lang="en-US" dirty="0" smtClean="0"/>
              <a:t>Best Compacted: High School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35745983"/>
              </p:ext>
            </p:extLst>
          </p:nvPr>
        </p:nvGraphicFramePr>
        <p:xfrm>
          <a:off x="1142999" y="1371601"/>
          <a:ext cx="7848596" cy="365760"/>
        </p:xfrm>
        <a:graphic>
          <a:graphicData uri="http://schemas.openxmlformats.org/drawingml/2006/table">
            <a:tbl>
              <a:tblPr firstRow="1" bandRow="1">
                <a:tableStyleId>{5940675A-B579-460E-94D1-54222C63F5DA}</a:tableStyleId>
              </a:tblPr>
              <a:tblGrid>
                <a:gridCol w="1121228"/>
                <a:gridCol w="1121228"/>
                <a:gridCol w="1121228"/>
                <a:gridCol w="1121228"/>
                <a:gridCol w="1121228"/>
                <a:gridCol w="1121228"/>
                <a:gridCol w="1121228"/>
              </a:tblGrid>
              <a:tr h="325271">
                <a:tc>
                  <a:txBody>
                    <a:bodyPr/>
                    <a:lstStyle/>
                    <a:p>
                      <a:pPr algn="ctr"/>
                      <a:r>
                        <a:rPr lang="en-US" b="1" dirty="0" smtClean="0"/>
                        <a:t>6</a:t>
                      </a:r>
                      <a:endParaRPr lang="en-US" b="1" dirty="0"/>
                    </a:p>
                  </a:txBody>
                  <a:tcPr>
                    <a:solidFill>
                      <a:schemeClr val="accent6">
                        <a:lumMod val="60000"/>
                        <a:lumOff val="40000"/>
                      </a:schemeClr>
                    </a:solidFill>
                  </a:tcPr>
                </a:tc>
                <a:tc>
                  <a:txBody>
                    <a:bodyPr/>
                    <a:lstStyle/>
                    <a:p>
                      <a:pPr algn="ctr"/>
                      <a:r>
                        <a:rPr lang="en-US" b="1" dirty="0" smtClean="0"/>
                        <a:t>7</a:t>
                      </a:r>
                      <a:endParaRPr lang="en-US" b="1" dirty="0"/>
                    </a:p>
                  </a:txBody>
                  <a:tcPr>
                    <a:solidFill>
                      <a:schemeClr val="accent6">
                        <a:lumMod val="60000"/>
                        <a:lumOff val="40000"/>
                      </a:schemeClr>
                    </a:solidFill>
                  </a:tcPr>
                </a:tc>
                <a:tc>
                  <a:txBody>
                    <a:bodyPr/>
                    <a:lstStyle/>
                    <a:p>
                      <a:pPr algn="ctr"/>
                      <a:r>
                        <a:rPr lang="en-US" b="1" dirty="0" smtClean="0"/>
                        <a:t>8</a:t>
                      </a:r>
                      <a:endParaRPr lang="en-US" b="1" dirty="0"/>
                    </a:p>
                  </a:txBody>
                  <a:tcPr>
                    <a:solidFill>
                      <a:schemeClr val="accent6">
                        <a:lumMod val="60000"/>
                        <a:lumOff val="40000"/>
                      </a:schemeClr>
                    </a:solidFill>
                  </a:tcPr>
                </a:tc>
                <a:tc>
                  <a:txBody>
                    <a:bodyPr/>
                    <a:lstStyle/>
                    <a:p>
                      <a:pPr algn="ctr"/>
                      <a:r>
                        <a:rPr lang="en-US" b="1" dirty="0" smtClean="0"/>
                        <a:t>9</a:t>
                      </a:r>
                      <a:endParaRPr lang="en-US" b="1" dirty="0"/>
                    </a:p>
                  </a:txBody>
                  <a:tcPr>
                    <a:solidFill>
                      <a:schemeClr val="accent6">
                        <a:lumMod val="60000"/>
                        <a:lumOff val="40000"/>
                      </a:schemeClr>
                    </a:solidFill>
                  </a:tcPr>
                </a:tc>
                <a:tc>
                  <a:txBody>
                    <a:bodyPr/>
                    <a:lstStyle/>
                    <a:p>
                      <a:pPr algn="ctr"/>
                      <a:r>
                        <a:rPr lang="en-US" b="1" dirty="0" smtClean="0"/>
                        <a:t>10</a:t>
                      </a:r>
                      <a:endParaRPr lang="en-US" b="1" dirty="0"/>
                    </a:p>
                  </a:txBody>
                  <a:tcPr>
                    <a:solidFill>
                      <a:schemeClr val="accent6">
                        <a:lumMod val="60000"/>
                        <a:lumOff val="40000"/>
                      </a:schemeClr>
                    </a:solidFill>
                  </a:tcPr>
                </a:tc>
                <a:tc>
                  <a:txBody>
                    <a:bodyPr/>
                    <a:lstStyle/>
                    <a:p>
                      <a:pPr algn="ctr"/>
                      <a:r>
                        <a:rPr lang="en-US" b="1" dirty="0" smtClean="0"/>
                        <a:t>11</a:t>
                      </a:r>
                      <a:endParaRPr lang="en-US" b="1" dirty="0"/>
                    </a:p>
                  </a:txBody>
                  <a:tcPr>
                    <a:solidFill>
                      <a:schemeClr val="accent6">
                        <a:lumMod val="60000"/>
                        <a:lumOff val="40000"/>
                      </a:schemeClr>
                    </a:solidFill>
                  </a:tcPr>
                </a:tc>
                <a:tc>
                  <a:txBody>
                    <a:bodyPr/>
                    <a:lstStyle/>
                    <a:p>
                      <a:pPr algn="ctr"/>
                      <a:r>
                        <a:rPr lang="en-US" b="1" dirty="0" smtClean="0"/>
                        <a:t>12</a:t>
                      </a:r>
                      <a:endParaRPr lang="en-US" b="1" dirty="0"/>
                    </a:p>
                  </a:txBody>
                  <a:tcPr>
                    <a:solidFill>
                      <a:schemeClr val="accent6">
                        <a:lumMod val="60000"/>
                        <a:lumOff val="4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012230090"/>
              </p:ext>
            </p:extLst>
          </p:nvPr>
        </p:nvGraphicFramePr>
        <p:xfrm>
          <a:off x="1146948" y="2286000"/>
          <a:ext cx="7848603" cy="365760"/>
        </p:xfrm>
        <a:graphic>
          <a:graphicData uri="http://schemas.openxmlformats.org/drawingml/2006/table">
            <a:tbl>
              <a:tblPr firstRow="1" bandRow="1">
                <a:tableStyleId>{5C22544A-7EE6-4342-B048-85BDC9FD1C3A}</a:tableStyleId>
              </a:tblPr>
              <a:tblGrid>
                <a:gridCol w="1121229"/>
                <a:gridCol w="1121229"/>
                <a:gridCol w="1121229"/>
                <a:gridCol w="1121229"/>
                <a:gridCol w="1121229"/>
                <a:gridCol w="1121229"/>
                <a:gridCol w="1121229"/>
              </a:tblGrid>
              <a:tr h="228600">
                <a:tc>
                  <a:txBody>
                    <a:bodyPr/>
                    <a:lstStyle/>
                    <a:p>
                      <a:pPr algn="ctr"/>
                      <a:r>
                        <a:rPr lang="en-US" b="1" dirty="0" smtClean="0"/>
                        <a:t>6</a:t>
                      </a:r>
                      <a:endParaRPr lang="en-US" b="1" dirty="0"/>
                    </a:p>
                  </a:txBody>
                  <a:tcPr>
                    <a:solidFill>
                      <a:srgbClr val="00B0F0"/>
                    </a:solidFill>
                  </a:tcPr>
                </a:tc>
                <a:tc>
                  <a:txBody>
                    <a:bodyPr/>
                    <a:lstStyle/>
                    <a:p>
                      <a:pPr algn="ctr"/>
                      <a:r>
                        <a:rPr lang="en-US" b="1" dirty="0" smtClean="0"/>
                        <a:t>7</a:t>
                      </a:r>
                      <a:endParaRPr lang="en-US" b="1" dirty="0"/>
                    </a:p>
                  </a:txBody>
                  <a:tcPr>
                    <a:solidFill>
                      <a:srgbClr val="00B0F0"/>
                    </a:solidFill>
                  </a:tcPr>
                </a:tc>
                <a:tc>
                  <a:txBody>
                    <a:bodyPr/>
                    <a:lstStyle/>
                    <a:p>
                      <a:pPr algn="ctr"/>
                      <a:r>
                        <a:rPr lang="en-US" b="1" dirty="0" smtClean="0"/>
                        <a:t>8</a:t>
                      </a:r>
                      <a:endParaRPr lang="en-US" b="1" dirty="0"/>
                    </a:p>
                  </a:txBody>
                  <a:tcPr>
                    <a:solidFill>
                      <a:srgbClr val="00B0F0"/>
                    </a:solidFill>
                  </a:tcPr>
                </a:tc>
                <a:tc>
                  <a:txBody>
                    <a:bodyPr/>
                    <a:lstStyle/>
                    <a:p>
                      <a:pPr algn="ctr"/>
                      <a:r>
                        <a:rPr lang="en-US" b="1" dirty="0" smtClean="0"/>
                        <a:t>A1+</a:t>
                      </a:r>
                      <a:endParaRPr lang="en-US" b="1" dirty="0"/>
                    </a:p>
                  </a:txBody>
                  <a:tcPr>
                    <a:solidFill>
                      <a:srgbClr val="00B0F0"/>
                    </a:solidFill>
                  </a:tcPr>
                </a:tc>
                <a:tc>
                  <a:txBody>
                    <a:bodyPr/>
                    <a:lstStyle/>
                    <a:p>
                      <a:pPr algn="ctr"/>
                      <a:r>
                        <a:rPr lang="en-US" b="1" dirty="0" smtClean="0"/>
                        <a:t>G+</a:t>
                      </a:r>
                      <a:endParaRPr lang="en-US" b="1" dirty="0"/>
                    </a:p>
                  </a:txBody>
                  <a:tcPr>
                    <a:solidFill>
                      <a:srgbClr val="00B0F0"/>
                    </a:solidFill>
                  </a:tcPr>
                </a:tc>
                <a:tc>
                  <a:txBody>
                    <a:bodyPr/>
                    <a:lstStyle/>
                    <a:p>
                      <a:pPr algn="ctr"/>
                      <a:r>
                        <a:rPr lang="en-US" b="1" dirty="0" smtClean="0"/>
                        <a:t>A2+</a:t>
                      </a:r>
                      <a:endParaRPr lang="en-US" b="1" dirty="0"/>
                    </a:p>
                  </a:txBody>
                  <a:tcPr>
                    <a:solidFill>
                      <a:srgbClr val="00B0F0"/>
                    </a:solidFill>
                  </a:tcPr>
                </a:tc>
                <a:tc>
                  <a:txBody>
                    <a:bodyPr/>
                    <a:lstStyle/>
                    <a:p>
                      <a:pPr algn="ctr"/>
                      <a:r>
                        <a:rPr lang="en-US" b="1" dirty="0" smtClean="0"/>
                        <a:t>AP</a:t>
                      </a:r>
                      <a:endParaRPr lang="en-US" b="1" dirty="0"/>
                    </a:p>
                  </a:txBody>
                  <a:tcPr>
                    <a:solidFill>
                      <a:srgbClr val="00B0F0"/>
                    </a:solidFill>
                  </a:tcPr>
                </a:tc>
              </a:tr>
            </a:tbl>
          </a:graphicData>
        </a:graphic>
      </p:graphicFrame>
      <p:sp>
        <p:nvSpPr>
          <p:cNvPr id="6" name="TextBox 5"/>
          <p:cNvSpPr txBox="1"/>
          <p:nvPr/>
        </p:nvSpPr>
        <p:spPr>
          <a:xfrm>
            <a:off x="401702" y="1764363"/>
            <a:ext cx="3253519" cy="369332"/>
          </a:xfrm>
          <a:prstGeom prst="rect">
            <a:avLst/>
          </a:prstGeom>
          <a:noFill/>
        </p:spPr>
        <p:txBody>
          <a:bodyPr wrap="none" rtlCol="0">
            <a:spAutoFit/>
          </a:bodyPr>
          <a:lstStyle/>
          <a:p>
            <a:r>
              <a:rPr lang="en-US" b="1" dirty="0" smtClean="0">
                <a:solidFill>
                  <a:srgbClr val="00B0F0"/>
                </a:solidFill>
              </a:rPr>
              <a:t>3.5 Years in 3 </a:t>
            </a:r>
            <a:r>
              <a:rPr lang="en-US" b="1" dirty="0">
                <a:solidFill>
                  <a:srgbClr val="00B0F0"/>
                </a:solidFill>
              </a:rPr>
              <a:t>:</a:t>
            </a:r>
            <a:r>
              <a:rPr lang="en-US" b="1" dirty="0" smtClean="0">
                <a:solidFill>
                  <a:srgbClr val="00B0F0"/>
                </a:solidFill>
              </a:rPr>
              <a:t> No Extra Time</a:t>
            </a:r>
            <a:endParaRPr lang="en-US" b="1" dirty="0">
              <a:solidFill>
                <a:srgbClr val="00B0F0"/>
              </a:solidFill>
            </a:endParaRPr>
          </a:p>
        </p:txBody>
      </p:sp>
      <p:sp>
        <p:nvSpPr>
          <p:cNvPr id="7" name="TextBox 6"/>
          <p:cNvSpPr txBox="1"/>
          <p:nvPr/>
        </p:nvSpPr>
        <p:spPr>
          <a:xfrm>
            <a:off x="118800" y="1327540"/>
            <a:ext cx="1005403" cy="369332"/>
          </a:xfrm>
          <a:prstGeom prst="rect">
            <a:avLst/>
          </a:prstGeom>
          <a:noFill/>
        </p:spPr>
        <p:txBody>
          <a:bodyPr wrap="none" rtlCol="0">
            <a:spAutoFit/>
          </a:bodyPr>
          <a:lstStyle/>
          <a:p>
            <a:r>
              <a:rPr lang="en-US" dirty="0" smtClean="0"/>
              <a:t>GRADE</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528023297"/>
              </p:ext>
            </p:extLst>
          </p:nvPr>
        </p:nvGraphicFramePr>
        <p:xfrm>
          <a:off x="1124203" y="3505200"/>
          <a:ext cx="7867391" cy="381000"/>
        </p:xfrm>
        <a:graphic>
          <a:graphicData uri="http://schemas.openxmlformats.org/drawingml/2006/table">
            <a:tbl>
              <a:tblPr firstRow="1" bandRow="1">
                <a:tableStyleId>{5C22544A-7EE6-4342-B048-85BDC9FD1C3A}</a:tableStyleId>
              </a:tblPr>
              <a:tblGrid>
                <a:gridCol w="1123913"/>
                <a:gridCol w="1123913"/>
                <a:gridCol w="1123913"/>
                <a:gridCol w="1123913"/>
                <a:gridCol w="1123913"/>
                <a:gridCol w="1123913"/>
                <a:gridCol w="1123913"/>
              </a:tblGrid>
              <a:tr h="381000">
                <a:tc>
                  <a:txBody>
                    <a:bodyPr/>
                    <a:lstStyle/>
                    <a:p>
                      <a:pPr algn="ctr"/>
                      <a:r>
                        <a:rPr lang="en-US" dirty="0" smtClean="0"/>
                        <a:t>6</a:t>
                      </a:r>
                      <a:endParaRPr lang="en-US" dirty="0"/>
                    </a:p>
                  </a:txBody>
                  <a:tcPr>
                    <a:solidFill>
                      <a:srgbClr val="0070C0"/>
                    </a:solidFill>
                  </a:tcPr>
                </a:tc>
                <a:tc>
                  <a:txBody>
                    <a:bodyPr/>
                    <a:lstStyle/>
                    <a:p>
                      <a:pPr algn="ctr"/>
                      <a:r>
                        <a:rPr lang="en-US" dirty="0" smtClean="0"/>
                        <a:t>7</a:t>
                      </a:r>
                      <a:endParaRPr lang="en-US" dirty="0"/>
                    </a:p>
                  </a:txBody>
                  <a:tcPr>
                    <a:solidFill>
                      <a:srgbClr val="0070C0"/>
                    </a:solidFill>
                  </a:tcPr>
                </a:tc>
                <a:tc>
                  <a:txBody>
                    <a:bodyPr/>
                    <a:lstStyle/>
                    <a:p>
                      <a:pPr algn="ctr"/>
                      <a:r>
                        <a:rPr lang="en-US" dirty="0" smtClean="0"/>
                        <a:t>8</a:t>
                      </a:r>
                      <a:endParaRPr lang="en-US" dirty="0"/>
                    </a:p>
                  </a:txBody>
                  <a:tcPr>
                    <a:solidFill>
                      <a:srgbClr val="0070C0"/>
                    </a:solidFill>
                  </a:tcPr>
                </a:tc>
                <a:tc>
                  <a:txBody>
                    <a:bodyPr/>
                    <a:lstStyle/>
                    <a:p>
                      <a:pPr algn="ctr"/>
                      <a:r>
                        <a:rPr lang="en-US" dirty="0" smtClean="0"/>
                        <a:t>A1</a:t>
                      </a:r>
                      <a:endParaRPr lang="en-US" dirty="0"/>
                    </a:p>
                  </a:txBody>
                  <a:tcPr>
                    <a:solidFill>
                      <a:srgbClr val="0070C0"/>
                    </a:solidFill>
                  </a:tcPr>
                </a:tc>
                <a:tc>
                  <a:txBody>
                    <a:bodyPr/>
                    <a:lstStyle/>
                    <a:p>
                      <a:pPr algn="ctr"/>
                      <a:r>
                        <a:rPr lang="en-US" dirty="0" smtClean="0"/>
                        <a:t>G+</a:t>
                      </a:r>
                      <a:endParaRPr lang="en-US" dirty="0"/>
                    </a:p>
                  </a:txBody>
                  <a:tcPr>
                    <a:solidFill>
                      <a:srgbClr val="0070C0"/>
                    </a:solidFill>
                  </a:tcPr>
                </a:tc>
                <a:tc>
                  <a:txBody>
                    <a:bodyPr/>
                    <a:lstStyle/>
                    <a:p>
                      <a:pPr algn="ctr"/>
                      <a:r>
                        <a:rPr lang="en-US" dirty="0" smtClean="0"/>
                        <a:t>A2+</a:t>
                      </a:r>
                      <a:endParaRPr lang="en-US" dirty="0"/>
                    </a:p>
                  </a:txBody>
                  <a:tcPr>
                    <a:solidFill>
                      <a:srgbClr val="0070C0"/>
                    </a:solidFill>
                  </a:tcPr>
                </a:tc>
                <a:tc>
                  <a:txBody>
                    <a:bodyPr/>
                    <a:lstStyle/>
                    <a:p>
                      <a:pPr algn="ctr"/>
                      <a:r>
                        <a:rPr lang="en-US" dirty="0" smtClean="0"/>
                        <a:t>AP</a:t>
                      </a:r>
                      <a:endParaRPr lang="en-US" dirty="0"/>
                    </a:p>
                  </a:txBody>
                  <a:tcPr>
                    <a:solidFill>
                      <a:srgbClr val="0070C0"/>
                    </a:solidFill>
                  </a:tcPr>
                </a:tc>
              </a:tr>
            </a:tbl>
          </a:graphicData>
        </a:graphic>
      </p:graphicFrame>
      <p:sp>
        <p:nvSpPr>
          <p:cNvPr id="9" name="TextBox 8"/>
          <p:cNvSpPr txBox="1"/>
          <p:nvPr/>
        </p:nvSpPr>
        <p:spPr>
          <a:xfrm>
            <a:off x="367398" y="2971800"/>
            <a:ext cx="5576202" cy="369332"/>
          </a:xfrm>
          <a:prstGeom prst="rect">
            <a:avLst/>
          </a:prstGeom>
          <a:noFill/>
        </p:spPr>
        <p:txBody>
          <a:bodyPr wrap="square" rtlCol="0">
            <a:spAutoFit/>
          </a:bodyPr>
          <a:lstStyle/>
          <a:p>
            <a:r>
              <a:rPr lang="en-US" b="1" dirty="0">
                <a:solidFill>
                  <a:srgbClr val="0070C0"/>
                </a:solidFill>
              </a:rPr>
              <a:t>2</a:t>
            </a:r>
            <a:r>
              <a:rPr lang="en-US" b="1" dirty="0" smtClean="0">
                <a:solidFill>
                  <a:srgbClr val="0070C0"/>
                </a:solidFill>
              </a:rPr>
              <a:t>.5 Years in 2 </a:t>
            </a:r>
            <a:r>
              <a:rPr lang="en-US" b="1" dirty="0" smtClean="0">
                <a:solidFill>
                  <a:srgbClr val="0070C0"/>
                </a:solidFill>
              </a:rPr>
              <a:t> : 1.5 Time in 11 or 12</a:t>
            </a:r>
            <a:endParaRPr lang="en-US" b="1" dirty="0">
              <a:solidFill>
                <a:srgbClr val="0070C0"/>
              </a:solidFill>
            </a:endParaRPr>
          </a:p>
        </p:txBody>
      </p:sp>
      <p:sp>
        <p:nvSpPr>
          <p:cNvPr id="11" name="TextBox 10"/>
          <p:cNvSpPr txBox="1"/>
          <p:nvPr/>
        </p:nvSpPr>
        <p:spPr>
          <a:xfrm>
            <a:off x="367398" y="4267200"/>
            <a:ext cx="3561168" cy="369332"/>
          </a:xfrm>
          <a:prstGeom prst="rect">
            <a:avLst/>
          </a:prstGeom>
          <a:noFill/>
        </p:spPr>
        <p:txBody>
          <a:bodyPr wrap="none" rtlCol="0">
            <a:spAutoFit/>
          </a:bodyPr>
          <a:lstStyle/>
          <a:p>
            <a:r>
              <a:rPr lang="en-US" b="1" dirty="0" smtClean="0">
                <a:solidFill>
                  <a:srgbClr val="7030A0"/>
                </a:solidFill>
              </a:rPr>
              <a:t>2 Years in 1 </a:t>
            </a:r>
            <a:r>
              <a:rPr lang="en-US" b="1" dirty="0">
                <a:solidFill>
                  <a:srgbClr val="7030A0"/>
                </a:solidFill>
              </a:rPr>
              <a:t>:</a:t>
            </a:r>
            <a:r>
              <a:rPr lang="en-US" b="1" dirty="0" smtClean="0">
                <a:solidFill>
                  <a:srgbClr val="7030A0"/>
                </a:solidFill>
              </a:rPr>
              <a:t> </a:t>
            </a:r>
            <a:r>
              <a:rPr lang="en-US" b="1" dirty="0" smtClean="0">
                <a:solidFill>
                  <a:srgbClr val="7030A0"/>
                </a:solidFill>
              </a:rPr>
              <a:t>Double Time in 12</a:t>
            </a:r>
            <a:r>
              <a:rPr lang="en-US" b="1" dirty="0" smtClean="0">
                <a:solidFill>
                  <a:srgbClr val="7030A0"/>
                </a:solidFill>
              </a:rPr>
              <a:t> </a:t>
            </a:r>
            <a:endParaRPr lang="en-US" b="1" dirty="0">
              <a:solidFill>
                <a:srgbClr val="7030A0"/>
              </a:solidFill>
            </a:endParaRPr>
          </a:p>
        </p:txBody>
      </p:sp>
      <p:graphicFrame>
        <p:nvGraphicFramePr>
          <p:cNvPr id="14" name="Table 13"/>
          <p:cNvGraphicFramePr>
            <a:graphicFrameLocks noGrp="1"/>
          </p:cNvGraphicFramePr>
          <p:nvPr>
            <p:extLst>
              <p:ext uri="{D42A27DB-BD31-4B8C-83A1-F6EECF244321}">
                <p14:modId xmlns:p14="http://schemas.microsoft.com/office/powerpoint/2010/main" val="327301572"/>
              </p:ext>
            </p:extLst>
          </p:nvPr>
        </p:nvGraphicFramePr>
        <p:xfrm>
          <a:off x="1115642" y="4800600"/>
          <a:ext cx="7867391" cy="381000"/>
        </p:xfrm>
        <a:graphic>
          <a:graphicData uri="http://schemas.openxmlformats.org/drawingml/2006/table">
            <a:tbl>
              <a:tblPr firstRow="1" bandRow="1">
                <a:tableStyleId>{5C22544A-7EE6-4342-B048-85BDC9FD1C3A}</a:tableStyleId>
              </a:tblPr>
              <a:tblGrid>
                <a:gridCol w="1123913"/>
                <a:gridCol w="1123913"/>
                <a:gridCol w="1123913"/>
                <a:gridCol w="1123913"/>
                <a:gridCol w="1123913"/>
                <a:gridCol w="1123913"/>
                <a:gridCol w="1123913"/>
              </a:tblGrid>
              <a:tr h="381000">
                <a:tc>
                  <a:txBody>
                    <a:bodyPr/>
                    <a:lstStyle/>
                    <a:p>
                      <a:pPr algn="ctr"/>
                      <a:r>
                        <a:rPr lang="en-US" dirty="0" smtClean="0"/>
                        <a:t>6</a:t>
                      </a:r>
                      <a:endParaRPr lang="en-US" dirty="0"/>
                    </a:p>
                  </a:txBody>
                  <a:tcPr>
                    <a:solidFill>
                      <a:srgbClr val="7030A0"/>
                    </a:solidFill>
                  </a:tcPr>
                </a:tc>
                <a:tc>
                  <a:txBody>
                    <a:bodyPr/>
                    <a:lstStyle/>
                    <a:p>
                      <a:pPr algn="ctr"/>
                      <a:r>
                        <a:rPr lang="en-US" dirty="0" smtClean="0"/>
                        <a:t>7</a:t>
                      </a:r>
                      <a:endParaRPr lang="en-US" dirty="0"/>
                    </a:p>
                  </a:txBody>
                  <a:tcPr>
                    <a:solidFill>
                      <a:srgbClr val="7030A0"/>
                    </a:solidFill>
                  </a:tcPr>
                </a:tc>
                <a:tc>
                  <a:txBody>
                    <a:bodyPr/>
                    <a:lstStyle/>
                    <a:p>
                      <a:pPr algn="ctr"/>
                      <a:r>
                        <a:rPr lang="en-US" dirty="0" smtClean="0"/>
                        <a:t>8</a:t>
                      </a:r>
                      <a:endParaRPr lang="en-US" dirty="0"/>
                    </a:p>
                  </a:txBody>
                  <a:tcPr>
                    <a:solidFill>
                      <a:srgbClr val="7030A0"/>
                    </a:solidFill>
                  </a:tcPr>
                </a:tc>
                <a:tc>
                  <a:txBody>
                    <a:bodyPr/>
                    <a:lstStyle/>
                    <a:p>
                      <a:pPr algn="ctr"/>
                      <a:r>
                        <a:rPr lang="en-US" dirty="0" smtClean="0"/>
                        <a:t>A1</a:t>
                      </a:r>
                      <a:endParaRPr lang="en-US" dirty="0"/>
                    </a:p>
                  </a:txBody>
                  <a:tcPr>
                    <a:solidFill>
                      <a:srgbClr val="7030A0"/>
                    </a:solidFill>
                  </a:tcPr>
                </a:tc>
                <a:tc>
                  <a:txBody>
                    <a:bodyPr/>
                    <a:lstStyle/>
                    <a:p>
                      <a:pPr algn="ctr"/>
                      <a:r>
                        <a:rPr lang="en-US" dirty="0" smtClean="0"/>
                        <a:t>G</a:t>
                      </a:r>
                      <a:endParaRPr lang="en-US" dirty="0"/>
                    </a:p>
                  </a:txBody>
                  <a:tcPr>
                    <a:solidFill>
                      <a:srgbClr val="7030A0"/>
                    </a:solidFill>
                  </a:tcPr>
                </a:tc>
                <a:tc>
                  <a:txBody>
                    <a:bodyPr/>
                    <a:lstStyle/>
                    <a:p>
                      <a:pPr algn="ctr"/>
                      <a:r>
                        <a:rPr lang="en-US" dirty="0" smtClean="0"/>
                        <a:t>A2</a:t>
                      </a:r>
                      <a:endParaRPr lang="en-US" dirty="0"/>
                    </a:p>
                  </a:txBody>
                  <a:tcPr>
                    <a:solidFill>
                      <a:srgbClr val="7030A0"/>
                    </a:solidFill>
                  </a:tcPr>
                </a:tc>
                <a:tc>
                  <a:txBody>
                    <a:bodyPr/>
                    <a:lstStyle/>
                    <a:p>
                      <a:pPr algn="ctr"/>
                      <a:r>
                        <a:rPr lang="en-US" dirty="0" smtClean="0"/>
                        <a:t>AP</a:t>
                      </a:r>
                      <a:endParaRPr lang="en-US" dirty="0"/>
                    </a:p>
                  </a:txBody>
                  <a:tcPr>
                    <a:solidFill>
                      <a:srgbClr val="7030A0"/>
                    </a:solidFill>
                  </a:tcPr>
                </a:tc>
              </a:tr>
            </a:tbl>
          </a:graphicData>
        </a:graphic>
      </p:graphicFrame>
      <p:sp>
        <p:nvSpPr>
          <p:cNvPr id="15" name="Rectangle 14"/>
          <p:cNvSpPr/>
          <p:nvPr/>
        </p:nvSpPr>
        <p:spPr>
          <a:xfrm>
            <a:off x="7848600" y="4451865"/>
            <a:ext cx="1066800" cy="305095"/>
          </a:xfrm>
          <a:prstGeom prst="rect">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PC</a:t>
            </a:r>
            <a:endParaRPr lang="en-US" b="1" dirty="0"/>
          </a:p>
        </p:txBody>
      </p:sp>
      <p:sp>
        <p:nvSpPr>
          <p:cNvPr id="13" name="TextBox 10"/>
          <p:cNvSpPr txBox="1"/>
          <p:nvPr/>
        </p:nvSpPr>
        <p:spPr>
          <a:xfrm>
            <a:off x="289716" y="5525069"/>
            <a:ext cx="6187284" cy="369332"/>
          </a:xfrm>
          <a:prstGeom prst="rect">
            <a:avLst/>
          </a:prstGeom>
          <a:noFill/>
        </p:spPr>
        <p:txBody>
          <a:bodyPr wrap="square" rtlCol="0">
            <a:spAutoFit/>
          </a:bodyPr>
          <a:lstStyle/>
          <a:p>
            <a:pPr marL="0" marR="0">
              <a:spcBef>
                <a:spcPts val="0"/>
              </a:spcBef>
              <a:spcAft>
                <a:spcPts val="0"/>
              </a:spcAft>
            </a:pPr>
            <a:r>
              <a:rPr lang="en-US" b="1" dirty="0" smtClean="0">
                <a:solidFill>
                  <a:srgbClr val="7030A0"/>
                </a:solidFill>
                <a:ea typeface="Times New Roman"/>
                <a:cs typeface="Times New Roman"/>
              </a:rPr>
              <a:t>Concurrently  </a:t>
            </a:r>
            <a:r>
              <a:rPr lang="en-US" b="1" dirty="0" smtClean="0">
                <a:solidFill>
                  <a:srgbClr val="7030A0"/>
                </a:solidFill>
                <a:ea typeface="Times New Roman"/>
                <a:cs typeface="Times New Roman"/>
              </a:rPr>
              <a:t>:  </a:t>
            </a:r>
            <a:r>
              <a:rPr lang="en-US" b="1" dirty="0" smtClean="0">
                <a:solidFill>
                  <a:srgbClr val="7030A0"/>
                </a:solidFill>
                <a:ea typeface="Times New Roman"/>
                <a:cs typeface="Times New Roman"/>
              </a:rPr>
              <a:t>Double Up</a:t>
            </a:r>
            <a:r>
              <a:rPr lang="en-US" sz="1800" b="1" kern="1200" dirty="0" smtClean="0">
                <a:solidFill>
                  <a:srgbClr val="FF0000"/>
                </a:solidFill>
                <a:effectLst/>
                <a:ea typeface="Times New Roman"/>
                <a:cs typeface="Times New Roman"/>
              </a:rPr>
              <a:t> </a:t>
            </a:r>
            <a:endParaRPr lang="en-US" sz="1200" dirty="0">
              <a:effectLst/>
              <a:ea typeface="Times New Roman"/>
            </a:endParaRPr>
          </a:p>
        </p:txBody>
      </p:sp>
      <p:graphicFrame>
        <p:nvGraphicFramePr>
          <p:cNvPr id="16" name="Table 15"/>
          <p:cNvGraphicFramePr>
            <a:graphicFrameLocks noGrp="1"/>
          </p:cNvGraphicFramePr>
          <p:nvPr>
            <p:extLst>
              <p:ext uri="{D42A27DB-BD31-4B8C-83A1-F6EECF244321}">
                <p14:modId xmlns:p14="http://schemas.microsoft.com/office/powerpoint/2010/main" val="550167583"/>
              </p:ext>
            </p:extLst>
          </p:nvPr>
        </p:nvGraphicFramePr>
        <p:xfrm>
          <a:off x="1124203" y="6096000"/>
          <a:ext cx="7867391" cy="381000"/>
        </p:xfrm>
        <a:graphic>
          <a:graphicData uri="http://schemas.openxmlformats.org/drawingml/2006/table">
            <a:tbl>
              <a:tblPr firstRow="1" bandRow="1">
                <a:tableStyleId>{5C22544A-7EE6-4342-B048-85BDC9FD1C3A}</a:tableStyleId>
              </a:tblPr>
              <a:tblGrid>
                <a:gridCol w="1123913"/>
                <a:gridCol w="1123913"/>
                <a:gridCol w="1123913"/>
                <a:gridCol w="1123913"/>
                <a:gridCol w="1123913"/>
                <a:gridCol w="1123913"/>
                <a:gridCol w="1123913"/>
              </a:tblGrid>
              <a:tr h="381000">
                <a:tc>
                  <a:txBody>
                    <a:bodyPr/>
                    <a:lstStyle/>
                    <a:p>
                      <a:pPr algn="ctr"/>
                      <a:r>
                        <a:rPr lang="en-US" dirty="0" smtClean="0"/>
                        <a:t>6</a:t>
                      </a:r>
                      <a:endParaRPr lang="en-US" dirty="0"/>
                    </a:p>
                  </a:txBody>
                  <a:tcPr>
                    <a:solidFill>
                      <a:srgbClr val="7030A0"/>
                    </a:solidFill>
                  </a:tcPr>
                </a:tc>
                <a:tc>
                  <a:txBody>
                    <a:bodyPr/>
                    <a:lstStyle/>
                    <a:p>
                      <a:pPr algn="ctr"/>
                      <a:r>
                        <a:rPr lang="en-US" dirty="0" smtClean="0"/>
                        <a:t>7</a:t>
                      </a:r>
                      <a:endParaRPr lang="en-US" dirty="0"/>
                    </a:p>
                  </a:txBody>
                  <a:tcPr>
                    <a:solidFill>
                      <a:srgbClr val="7030A0"/>
                    </a:solidFill>
                  </a:tcPr>
                </a:tc>
                <a:tc>
                  <a:txBody>
                    <a:bodyPr/>
                    <a:lstStyle/>
                    <a:p>
                      <a:pPr algn="ctr"/>
                      <a:r>
                        <a:rPr lang="en-US" dirty="0" smtClean="0"/>
                        <a:t>8</a:t>
                      </a:r>
                      <a:endParaRPr lang="en-US" dirty="0"/>
                    </a:p>
                  </a:txBody>
                  <a:tcPr>
                    <a:solidFill>
                      <a:srgbClr val="7030A0"/>
                    </a:solidFill>
                  </a:tcPr>
                </a:tc>
                <a:tc>
                  <a:txBody>
                    <a:bodyPr/>
                    <a:lstStyle/>
                    <a:p>
                      <a:pPr algn="ctr"/>
                      <a:r>
                        <a:rPr lang="en-US" dirty="0" smtClean="0"/>
                        <a:t>A1</a:t>
                      </a:r>
                      <a:endParaRPr lang="en-US" dirty="0"/>
                    </a:p>
                  </a:txBody>
                  <a:tcPr>
                    <a:solidFill>
                      <a:srgbClr val="7030A0"/>
                    </a:solidFill>
                  </a:tcPr>
                </a:tc>
                <a:tc>
                  <a:txBody>
                    <a:bodyPr/>
                    <a:lstStyle/>
                    <a:p>
                      <a:pPr algn="ctr"/>
                      <a:r>
                        <a:rPr lang="en-US" dirty="0" smtClean="0"/>
                        <a:t>A2</a:t>
                      </a:r>
                      <a:endParaRPr lang="en-US" dirty="0"/>
                    </a:p>
                  </a:txBody>
                  <a:tcPr>
                    <a:solidFill>
                      <a:srgbClr val="7030A0"/>
                    </a:solidFill>
                  </a:tcPr>
                </a:tc>
                <a:tc>
                  <a:txBody>
                    <a:bodyPr/>
                    <a:lstStyle/>
                    <a:p>
                      <a:pPr algn="ctr"/>
                      <a:r>
                        <a:rPr lang="en-US" dirty="0" smtClean="0"/>
                        <a:t>PC</a:t>
                      </a:r>
                      <a:endParaRPr lang="en-US" dirty="0"/>
                    </a:p>
                  </a:txBody>
                  <a:tcPr>
                    <a:solidFill>
                      <a:srgbClr val="7030A0"/>
                    </a:solidFill>
                  </a:tcPr>
                </a:tc>
                <a:tc>
                  <a:txBody>
                    <a:bodyPr/>
                    <a:lstStyle/>
                    <a:p>
                      <a:pPr algn="ctr"/>
                      <a:r>
                        <a:rPr lang="en-US" dirty="0" smtClean="0"/>
                        <a:t>AP</a:t>
                      </a:r>
                      <a:endParaRPr lang="en-US" dirty="0"/>
                    </a:p>
                  </a:txBody>
                  <a:tcPr>
                    <a:solidFill>
                      <a:srgbClr val="7030A0"/>
                    </a:solidFill>
                  </a:tcPr>
                </a:tc>
              </a:tr>
            </a:tbl>
          </a:graphicData>
        </a:graphic>
      </p:graphicFrame>
      <p:sp>
        <p:nvSpPr>
          <p:cNvPr id="17" name="Rectangle 16"/>
          <p:cNvSpPr/>
          <p:nvPr/>
        </p:nvSpPr>
        <p:spPr>
          <a:xfrm>
            <a:off x="4495800" y="5680822"/>
            <a:ext cx="1177119" cy="408148"/>
          </a:xfrm>
          <a:prstGeom prst="rect">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G</a:t>
            </a:r>
            <a:endParaRPr lang="en-US" b="1" dirty="0"/>
          </a:p>
        </p:txBody>
      </p:sp>
    </p:spTree>
    <p:extLst>
      <p:ext uri="{BB962C8B-B14F-4D97-AF65-F5344CB8AC3E}">
        <p14:creationId xmlns:p14="http://schemas.microsoft.com/office/powerpoint/2010/main" val="3385589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par>
                                <p:cTn id="16" presetID="10" presetClass="entr" presetSubtype="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par>
                                <p:cTn id="24" presetID="10" presetClass="entr" presetSubtype="0" fill="hold"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13">
                                            <p:txEl>
                                              <p:pRg st="0" end="0"/>
                                            </p:txEl>
                                          </p:spTgt>
                                        </p:tgtEl>
                                        <p:attrNameLst>
                                          <p:attrName>style.visibility</p:attrName>
                                        </p:attrNameLst>
                                      </p:cBhvr>
                                      <p:to>
                                        <p:strVal val="visible"/>
                                      </p:to>
                                    </p:set>
                                  </p:childTnLst>
                                </p:cTn>
                              </p:par>
                              <p:par>
                                <p:cTn id="34" presetID="10" presetClass="entr" presetSubtype="0" fill="hold" nodeType="with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500"/>
                                        <p:tgtEl>
                                          <p:spTgt spid="16"/>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1" grpId="0"/>
      <p:bldP spid="15" grpId="0" animBg="1"/>
      <p:bldP spid="1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19912"/>
          </a:xfrm>
        </p:spPr>
        <p:txBody>
          <a:bodyPr>
            <a:normAutofit/>
          </a:bodyPr>
          <a:lstStyle/>
          <a:p>
            <a:r>
              <a:rPr lang="en-US" dirty="0" smtClean="0"/>
              <a:t>Compacted Middle </a:t>
            </a:r>
            <a:r>
              <a:rPr lang="en-US" dirty="0" smtClean="0"/>
              <a:t>School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95275098"/>
              </p:ext>
            </p:extLst>
          </p:nvPr>
        </p:nvGraphicFramePr>
        <p:xfrm>
          <a:off x="1142999" y="1371601"/>
          <a:ext cx="7848596" cy="365760"/>
        </p:xfrm>
        <a:graphic>
          <a:graphicData uri="http://schemas.openxmlformats.org/drawingml/2006/table">
            <a:tbl>
              <a:tblPr firstRow="1" bandRow="1">
                <a:tableStyleId>{5940675A-B579-460E-94D1-54222C63F5DA}</a:tableStyleId>
              </a:tblPr>
              <a:tblGrid>
                <a:gridCol w="1121228"/>
                <a:gridCol w="1121228"/>
                <a:gridCol w="1121228"/>
                <a:gridCol w="1121228"/>
                <a:gridCol w="1121228"/>
                <a:gridCol w="1121228"/>
                <a:gridCol w="1121228"/>
              </a:tblGrid>
              <a:tr h="325271">
                <a:tc>
                  <a:txBody>
                    <a:bodyPr/>
                    <a:lstStyle/>
                    <a:p>
                      <a:pPr algn="ctr"/>
                      <a:r>
                        <a:rPr lang="en-US" b="1" dirty="0" smtClean="0"/>
                        <a:t>6</a:t>
                      </a:r>
                      <a:endParaRPr lang="en-US" b="1" dirty="0"/>
                    </a:p>
                  </a:txBody>
                  <a:tcPr>
                    <a:solidFill>
                      <a:schemeClr val="accent6">
                        <a:lumMod val="60000"/>
                        <a:lumOff val="40000"/>
                      </a:schemeClr>
                    </a:solidFill>
                  </a:tcPr>
                </a:tc>
                <a:tc>
                  <a:txBody>
                    <a:bodyPr/>
                    <a:lstStyle/>
                    <a:p>
                      <a:pPr algn="ctr"/>
                      <a:r>
                        <a:rPr lang="en-US" b="1" dirty="0" smtClean="0"/>
                        <a:t>7</a:t>
                      </a:r>
                      <a:endParaRPr lang="en-US" b="1" dirty="0"/>
                    </a:p>
                  </a:txBody>
                  <a:tcPr>
                    <a:solidFill>
                      <a:schemeClr val="accent6">
                        <a:lumMod val="60000"/>
                        <a:lumOff val="40000"/>
                      </a:schemeClr>
                    </a:solidFill>
                  </a:tcPr>
                </a:tc>
                <a:tc>
                  <a:txBody>
                    <a:bodyPr/>
                    <a:lstStyle/>
                    <a:p>
                      <a:pPr algn="ctr"/>
                      <a:r>
                        <a:rPr lang="en-US" b="1" dirty="0" smtClean="0"/>
                        <a:t>8</a:t>
                      </a:r>
                      <a:endParaRPr lang="en-US" b="1" dirty="0"/>
                    </a:p>
                  </a:txBody>
                  <a:tcPr>
                    <a:solidFill>
                      <a:schemeClr val="accent6">
                        <a:lumMod val="60000"/>
                        <a:lumOff val="40000"/>
                      </a:schemeClr>
                    </a:solidFill>
                  </a:tcPr>
                </a:tc>
                <a:tc>
                  <a:txBody>
                    <a:bodyPr/>
                    <a:lstStyle/>
                    <a:p>
                      <a:pPr algn="ctr"/>
                      <a:r>
                        <a:rPr lang="en-US" b="1" dirty="0" smtClean="0"/>
                        <a:t>9</a:t>
                      </a:r>
                      <a:endParaRPr lang="en-US" b="1" dirty="0"/>
                    </a:p>
                  </a:txBody>
                  <a:tcPr>
                    <a:solidFill>
                      <a:schemeClr val="accent6">
                        <a:lumMod val="60000"/>
                        <a:lumOff val="40000"/>
                      </a:schemeClr>
                    </a:solidFill>
                  </a:tcPr>
                </a:tc>
                <a:tc>
                  <a:txBody>
                    <a:bodyPr/>
                    <a:lstStyle/>
                    <a:p>
                      <a:pPr algn="ctr"/>
                      <a:r>
                        <a:rPr lang="en-US" b="1" dirty="0" smtClean="0"/>
                        <a:t>10</a:t>
                      </a:r>
                      <a:endParaRPr lang="en-US" b="1" dirty="0"/>
                    </a:p>
                  </a:txBody>
                  <a:tcPr>
                    <a:solidFill>
                      <a:schemeClr val="accent6">
                        <a:lumMod val="60000"/>
                        <a:lumOff val="40000"/>
                      </a:schemeClr>
                    </a:solidFill>
                  </a:tcPr>
                </a:tc>
                <a:tc>
                  <a:txBody>
                    <a:bodyPr/>
                    <a:lstStyle/>
                    <a:p>
                      <a:pPr algn="ctr"/>
                      <a:r>
                        <a:rPr lang="en-US" b="1" dirty="0" smtClean="0"/>
                        <a:t>11</a:t>
                      </a:r>
                      <a:endParaRPr lang="en-US" b="1" dirty="0"/>
                    </a:p>
                  </a:txBody>
                  <a:tcPr>
                    <a:solidFill>
                      <a:schemeClr val="accent6">
                        <a:lumMod val="60000"/>
                        <a:lumOff val="40000"/>
                      </a:schemeClr>
                    </a:solidFill>
                  </a:tcPr>
                </a:tc>
                <a:tc>
                  <a:txBody>
                    <a:bodyPr/>
                    <a:lstStyle/>
                    <a:p>
                      <a:pPr algn="ctr"/>
                      <a:r>
                        <a:rPr lang="en-US" b="1" dirty="0" smtClean="0"/>
                        <a:t>12</a:t>
                      </a:r>
                      <a:endParaRPr lang="en-US" b="1" dirty="0"/>
                    </a:p>
                  </a:txBody>
                  <a:tcPr>
                    <a:solidFill>
                      <a:schemeClr val="accent6">
                        <a:lumMod val="60000"/>
                        <a:lumOff val="4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515536059"/>
              </p:ext>
            </p:extLst>
          </p:nvPr>
        </p:nvGraphicFramePr>
        <p:xfrm>
          <a:off x="1146948" y="2286000"/>
          <a:ext cx="7848603" cy="365760"/>
        </p:xfrm>
        <a:graphic>
          <a:graphicData uri="http://schemas.openxmlformats.org/drawingml/2006/table">
            <a:tbl>
              <a:tblPr firstRow="1" bandRow="1">
                <a:tableStyleId>{5C22544A-7EE6-4342-B048-85BDC9FD1C3A}</a:tableStyleId>
              </a:tblPr>
              <a:tblGrid>
                <a:gridCol w="1121229"/>
                <a:gridCol w="1121229"/>
                <a:gridCol w="1121229"/>
                <a:gridCol w="1121229"/>
                <a:gridCol w="1121229"/>
                <a:gridCol w="1121229"/>
                <a:gridCol w="1121229"/>
              </a:tblGrid>
              <a:tr h="228600">
                <a:tc>
                  <a:txBody>
                    <a:bodyPr/>
                    <a:lstStyle/>
                    <a:p>
                      <a:pPr algn="ctr"/>
                      <a:r>
                        <a:rPr lang="en-US" b="1" dirty="0" smtClean="0"/>
                        <a:t>6/7</a:t>
                      </a:r>
                      <a:endParaRPr lang="en-US" b="1" dirty="0"/>
                    </a:p>
                  </a:txBody>
                  <a:tcPr>
                    <a:solidFill>
                      <a:srgbClr val="00B0F0"/>
                    </a:solidFill>
                  </a:tcPr>
                </a:tc>
                <a:tc>
                  <a:txBody>
                    <a:bodyPr/>
                    <a:lstStyle/>
                    <a:p>
                      <a:pPr algn="ctr"/>
                      <a:r>
                        <a:rPr lang="en-US" b="1" dirty="0" smtClean="0"/>
                        <a:t>7/8</a:t>
                      </a:r>
                      <a:endParaRPr lang="en-US" b="1" dirty="0"/>
                    </a:p>
                  </a:txBody>
                  <a:tcPr>
                    <a:solidFill>
                      <a:srgbClr val="00B0F0"/>
                    </a:solidFill>
                  </a:tcPr>
                </a:tc>
                <a:tc>
                  <a:txBody>
                    <a:bodyPr/>
                    <a:lstStyle/>
                    <a:p>
                      <a:pPr algn="ctr"/>
                      <a:r>
                        <a:rPr lang="en-US" b="1" dirty="0" smtClean="0"/>
                        <a:t>8/A1</a:t>
                      </a:r>
                      <a:endParaRPr lang="en-US" b="1" dirty="0"/>
                    </a:p>
                  </a:txBody>
                  <a:tcPr>
                    <a:solidFill>
                      <a:srgbClr val="00B0F0"/>
                    </a:solidFill>
                  </a:tcPr>
                </a:tc>
                <a:tc>
                  <a:txBody>
                    <a:bodyPr/>
                    <a:lstStyle/>
                    <a:p>
                      <a:pPr algn="ctr"/>
                      <a:r>
                        <a:rPr lang="en-US" b="1" dirty="0" smtClean="0"/>
                        <a:t>G</a:t>
                      </a:r>
                      <a:endParaRPr lang="en-US" b="1" dirty="0"/>
                    </a:p>
                  </a:txBody>
                  <a:tcPr>
                    <a:solidFill>
                      <a:srgbClr val="00B0F0"/>
                    </a:solidFill>
                  </a:tcPr>
                </a:tc>
                <a:tc>
                  <a:txBody>
                    <a:bodyPr/>
                    <a:lstStyle/>
                    <a:p>
                      <a:pPr algn="ctr"/>
                      <a:r>
                        <a:rPr lang="en-US" b="1" dirty="0" smtClean="0"/>
                        <a:t>A2</a:t>
                      </a:r>
                      <a:endParaRPr lang="en-US" b="1" dirty="0"/>
                    </a:p>
                  </a:txBody>
                  <a:tcPr>
                    <a:solidFill>
                      <a:srgbClr val="00B0F0"/>
                    </a:solidFill>
                  </a:tcPr>
                </a:tc>
                <a:tc>
                  <a:txBody>
                    <a:bodyPr/>
                    <a:lstStyle/>
                    <a:p>
                      <a:pPr algn="ctr"/>
                      <a:r>
                        <a:rPr lang="en-US" b="1" dirty="0" smtClean="0"/>
                        <a:t>PC</a:t>
                      </a:r>
                      <a:endParaRPr lang="en-US" b="1" dirty="0"/>
                    </a:p>
                  </a:txBody>
                  <a:tcPr>
                    <a:solidFill>
                      <a:srgbClr val="00B0F0"/>
                    </a:solidFill>
                  </a:tcPr>
                </a:tc>
                <a:tc>
                  <a:txBody>
                    <a:bodyPr/>
                    <a:lstStyle/>
                    <a:p>
                      <a:pPr algn="ctr"/>
                      <a:r>
                        <a:rPr lang="en-US" b="1" dirty="0" smtClean="0"/>
                        <a:t>AP</a:t>
                      </a:r>
                      <a:endParaRPr lang="en-US" b="1" dirty="0"/>
                    </a:p>
                  </a:txBody>
                  <a:tcPr>
                    <a:solidFill>
                      <a:srgbClr val="00B0F0"/>
                    </a:solidFill>
                  </a:tcPr>
                </a:tc>
              </a:tr>
            </a:tbl>
          </a:graphicData>
        </a:graphic>
      </p:graphicFrame>
      <p:sp>
        <p:nvSpPr>
          <p:cNvPr id="6" name="TextBox 5"/>
          <p:cNvSpPr txBox="1"/>
          <p:nvPr/>
        </p:nvSpPr>
        <p:spPr>
          <a:xfrm>
            <a:off x="401702" y="1905000"/>
            <a:ext cx="3870868" cy="369332"/>
          </a:xfrm>
          <a:prstGeom prst="rect">
            <a:avLst/>
          </a:prstGeom>
          <a:noFill/>
        </p:spPr>
        <p:txBody>
          <a:bodyPr wrap="none" rtlCol="0">
            <a:spAutoFit/>
          </a:bodyPr>
          <a:lstStyle/>
          <a:p>
            <a:r>
              <a:rPr lang="en-US" b="1" dirty="0" smtClean="0">
                <a:solidFill>
                  <a:srgbClr val="00B0F0"/>
                </a:solidFill>
              </a:rPr>
              <a:t>4 YEARS IN 3 </a:t>
            </a:r>
            <a:r>
              <a:rPr lang="en-US" b="1" dirty="0" smtClean="0">
                <a:solidFill>
                  <a:srgbClr val="00B0F0"/>
                </a:solidFill>
              </a:rPr>
              <a:t> </a:t>
            </a:r>
            <a:r>
              <a:rPr lang="en-US" b="1" dirty="0" smtClean="0">
                <a:solidFill>
                  <a:srgbClr val="00B0F0"/>
                </a:solidFill>
              </a:rPr>
              <a:t>– </a:t>
            </a:r>
            <a:r>
              <a:rPr lang="en-US" b="1" dirty="0" smtClean="0">
                <a:solidFill>
                  <a:srgbClr val="00B0F0"/>
                </a:solidFill>
              </a:rPr>
              <a:t>1.5 </a:t>
            </a:r>
            <a:r>
              <a:rPr lang="en-US" b="1" dirty="0" smtClean="0">
                <a:solidFill>
                  <a:srgbClr val="00B0F0"/>
                </a:solidFill>
              </a:rPr>
              <a:t>TIME IN  7 OR 8</a:t>
            </a:r>
            <a:endParaRPr lang="en-US" b="1" dirty="0">
              <a:solidFill>
                <a:srgbClr val="00B0F0"/>
              </a:solidFill>
            </a:endParaRPr>
          </a:p>
        </p:txBody>
      </p:sp>
      <p:sp>
        <p:nvSpPr>
          <p:cNvPr id="7" name="TextBox 6"/>
          <p:cNvSpPr txBox="1"/>
          <p:nvPr/>
        </p:nvSpPr>
        <p:spPr>
          <a:xfrm>
            <a:off x="118800" y="1327540"/>
            <a:ext cx="1005403" cy="369332"/>
          </a:xfrm>
          <a:prstGeom prst="rect">
            <a:avLst/>
          </a:prstGeom>
          <a:noFill/>
        </p:spPr>
        <p:txBody>
          <a:bodyPr wrap="none" rtlCol="0">
            <a:spAutoFit/>
          </a:bodyPr>
          <a:lstStyle/>
          <a:p>
            <a:r>
              <a:rPr lang="en-US" dirty="0" smtClean="0"/>
              <a:t>GRADE</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506333098"/>
              </p:ext>
            </p:extLst>
          </p:nvPr>
        </p:nvGraphicFramePr>
        <p:xfrm>
          <a:off x="1124203" y="3505200"/>
          <a:ext cx="7867391" cy="381000"/>
        </p:xfrm>
        <a:graphic>
          <a:graphicData uri="http://schemas.openxmlformats.org/drawingml/2006/table">
            <a:tbl>
              <a:tblPr firstRow="1" bandRow="1">
                <a:tableStyleId>{5C22544A-7EE6-4342-B048-85BDC9FD1C3A}</a:tableStyleId>
              </a:tblPr>
              <a:tblGrid>
                <a:gridCol w="1123913"/>
                <a:gridCol w="1123913"/>
                <a:gridCol w="1123913"/>
                <a:gridCol w="1123913"/>
                <a:gridCol w="1123913"/>
                <a:gridCol w="1123913"/>
                <a:gridCol w="1123913"/>
              </a:tblGrid>
              <a:tr h="381000">
                <a:tc>
                  <a:txBody>
                    <a:bodyPr/>
                    <a:lstStyle/>
                    <a:p>
                      <a:pPr algn="ctr"/>
                      <a:r>
                        <a:rPr lang="en-US" dirty="0" smtClean="0"/>
                        <a:t>6</a:t>
                      </a:r>
                      <a:endParaRPr lang="en-US" dirty="0"/>
                    </a:p>
                  </a:txBody>
                  <a:tcPr>
                    <a:solidFill>
                      <a:srgbClr val="00B050"/>
                    </a:solidFill>
                  </a:tcPr>
                </a:tc>
                <a:tc>
                  <a:txBody>
                    <a:bodyPr/>
                    <a:lstStyle/>
                    <a:p>
                      <a:pPr algn="ctr"/>
                      <a:r>
                        <a:rPr lang="en-US" dirty="0" smtClean="0"/>
                        <a:t>7/8</a:t>
                      </a:r>
                      <a:endParaRPr lang="en-US" dirty="0"/>
                    </a:p>
                  </a:txBody>
                  <a:tcPr>
                    <a:solidFill>
                      <a:srgbClr val="00B050"/>
                    </a:solidFill>
                  </a:tcPr>
                </a:tc>
                <a:tc>
                  <a:txBody>
                    <a:bodyPr/>
                    <a:lstStyle/>
                    <a:p>
                      <a:pPr algn="ctr"/>
                      <a:r>
                        <a:rPr lang="en-US" dirty="0" smtClean="0"/>
                        <a:t>8/A1</a:t>
                      </a:r>
                      <a:endParaRPr lang="en-US" dirty="0"/>
                    </a:p>
                  </a:txBody>
                  <a:tcPr>
                    <a:solidFill>
                      <a:srgbClr val="00B050"/>
                    </a:solidFill>
                  </a:tcPr>
                </a:tc>
                <a:tc>
                  <a:txBody>
                    <a:bodyPr/>
                    <a:lstStyle/>
                    <a:p>
                      <a:pPr algn="ctr"/>
                      <a:r>
                        <a:rPr lang="en-US" dirty="0" smtClean="0"/>
                        <a:t>G</a:t>
                      </a:r>
                      <a:endParaRPr lang="en-US" dirty="0"/>
                    </a:p>
                  </a:txBody>
                  <a:tcPr>
                    <a:solidFill>
                      <a:srgbClr val="00B050"/>
                    </a:solidFill>
                  </a:tcPr>
                </a:tc>
                <a:tc>
                  <a:txBody>
                    <a:bodyPr/>
                    <a:lstStyle/>
                    <a:p>
                      <a:pPr algn="ctr"/>
                      <a:r>
                        <a:rPr lang="en-US" dirty="0" smtClean="0"/>
                        <a:t>A2</a:t>
                      </a:r>
                      <a:endParaRPr lang="en-US" dirty="0"/>
                    </a:p>
                  </a:txBody>
                  <a:tcPr>
                    <a:solidFill>
                      <a:srgbClr val="00B050"/>
                    </a:solidFill>
                  </a:tcPr>
                </a:tc>
                <a:tc>
                  <a:txBody>
                    <a:bodyPr/>
                    <a:lstStyle/>
                    <a:p>
                      <a:pPr algn="ctr"/>
                      <a:r>
                        <a:rPr lang="en-US" dirty="0" smtClean="0"/>
                        <a:t>PC</a:t>
                      </a:r>
                      <a:endParaRPr lang="en-US" dirty="0"/>
                    </a:p>
                  </a:txBody>
                  <a:tcPr>
                    <a:solidFill>
                      <a:srgbClr val="00B050"/>
                    </a:solidFill>
                  </a:tcPr>
                </a:tc>
                <a:tc>
                  <a:txBody>
                    <a:bodyPr/>
                    <a:lstStyle/>
                    <a:p>
                      <a:pPr algn="ctr"/>
                      <a:r>
                        <a:rPr lang="en-US" dirty="0" smtClean="0"/>
                        <a:t>AP</a:t>
                      </a:r>
                      <a:endParaRPr lang="en-US" dirty="0"/>
                    </a:p>
                  </a:txBody>
                  <a:tcPr>
                    <a:solidFill>
                      <a:srgbClr val="00B050"/>
                    </a:solidFill>
                  </a:tcPr>
                </a:tc>
              </a:tr>
            </a:tbl>
          </a:graphicData>
        </a:graphic>
      </p:graphicFrame>
      <p:sp>
        <p:nvSpPr>
          <p:cNvPr id="9" name="TextBox 8"/>
          <p:cNvSpPr txBox="1"/>
          <p:nvPr/>
        </p:nvSpPr>
        <p:spPr>
          <a:xfrm>
            <a:off x="390972" y="3059668"/>
            <a:ext cx="6626622" cy="369332"/>
          </a:xfrm>
          <a:prstGeom prst="rect">
            <a:avLst/>
          </a:prstGeom>
          <a:noFill/>
        </p:spPr>
        <p:txBody>
          <a:bodyPr wrap="square" rtlCol="0">
            <a:spAutoFit/>
          </a:bodyPr>
          <a:lstStyle/>
          <a:p>
            <a:r>
              <a:rPr lang="en-US" b="1" dirty="0" smtClean="0">
                <a:solidFill>
                  <a:srgbClr val="008000"/>
                </a:solidFill>
              </a:rPr>
              <a:t>3 YEARS IN 2 – 1.5 TIME IN 7 AND 8</a:t>
            </a:r>
            <a:endParaRPr lang="en-US" b="1" dirty="0">
              <a:solidFill>
                <a:srgbClr val="008000"/>
              </a:solidFill>
            </a:endParaRPr>
          </a:p>
        </p:txBody>
      </p:sp>
      <p:sp>
        <p:nvSpPr>
          <p:cNvPr id="11" name="TextBox 10"/>
          <p:cNvSpPr txBox="1"/>
          <p:nvPr/>
        </p:nvSpPr>
        <p:spPr>
          <a:xfrm>
            <a:off x="401702" y="4255532"/>
            <a:ext cx="3510192" cy="369332"/>
          </a:xfrm>
          <a:prstGeom prst="rect">
            <a:avLst/>
          </a:prstGeom>
          <a:noFill/>
        </p:spPr>
        <p:txBody>
          <a:bodyPr wrap="none" rtlCol="0">
            <a:spAutoFit/>
          </a:bodyPr>
          <a:lstStyle/>
          <a:p>
            <a:r>
              <a:rPr lang="en-US" b="1" dirty="0" smtClean="0">
                <a:solidFill>
                  <a:srgbClr val="FFC000"/>
                </a:solidFill>
              </a:rPr>
              <a:t>5 YEARS IN 4 </a:t>
            </a:r>
            <a:r>
              <a:rPr lang="en-US" b="1" dirty="0" smtClean="0">
                <a:solidFill>
                  <a:srgbClr val="FFC000"/>
                </a:solidFill>
              </a:rPr>
              <a:t>– </a:t>
            </a:r>
            <a:r>
              <a:rPr lang="en-US" b="1" dirty="0" smtClean="0">
                <a:solidFill>
                  <a:srgbClr val="FFC000"/>
                </a:solidFill>
              </a:rPr>
              <a:t>NO EXTRA TIME </a:t>
            </a:r>
            <a:endParaRPr lang="en-US" b="1" dirty="0">
              <a:solidFill>
                <a:srgbClr val="FFC000"/>
              </a:solidFill>
            </a:endParaRPr>
          </a:p>
        </p:txBody>
      </p:sp>
      <p:graphicFrame>
        <p:nvGraphicFramePr>
          <p:cNvPr id="14" name="Table 13"/>
          <p:cNvGraphicFramePr>
            <a:graphicFrameLocks noGrp="1"/>
          </p:cNvGraphicFramePr>
          <p:nvPr>
            <p:extLst>
              <p:ext uri="{D42A27DB-BD31-4B8C-83A1-F6EECF244321}">
                <p14:modId xmlns:p14="http://schemas.microsoft.com/office/powerpoint/2010/main" val="575116276"/>
              </p:ext>
            </p:extLst>
          </p:nvPr>
        </p:nvGraphicFramePr>
        <p:xfrm>
          <a:off x="1124203" y="4724400"/>
          <a:ext cx="7867391" cy="381000"/>
        </p:xfrm>
        <a:graphic>
          <a:graphicData uri="http://schemas.openxmlformats.org/drawingml/2006/table">
            <a:tbl>
              <a:tblPr firstRow="1" bandRow="1">
                <a:tableStyleId>{5C22544A-7EE6-4342-B048-85BDC9FD1C3A}</a:tableStyleId>
              </a:tblPr>
              <a:tblGrid>
                <a:gridCol w="1123913"/>
                <a:gridCol w="1123913"/>
                <a:gridCol w="1123913"/>
                <a:gridCol w="1123913"/>
                <a:gridCol w="1123913"/>
                <a:gridCol w="1123913"/>
                <a:gridCol w="1123913"/>
              </a:tblGrid>
              <a:tr h="381000">
                <a:tc>
                  <a:txBody>
                    <a:bodyPr/>
                    <a:lstStyle/>
                    <a:p>
                      <a:pPr algn="ctr"/>
                      <a:r>
                        <a:rPr lang="en-US" dirty="0" smtClean="0"/>
                        <a:t>6/7</a:t>
                      </a:r>
                      <a:endParaRPr lang="en-US" dirty="0"/>
                    </a:p>
                  </a:txBody>
                  <a:tcPr>
                    <a:solidFill>
                      <a:srgbClr val="FFC000"/>
                    </a:solidFill>
                  </a:tcPr>
                </a:tc>
                <a:tc>
                  <a:txBody>
                    <a:bodyPr/>
                    <a:lstStyle/>
                    <a:p>
                      <a:pPr algn="ctr"/>
                      <a:r>
                        <a:rPr lang="en-US" dirty="0" smtClean="0"/>
                        <a:t>7/8</a:t>
                      </a:r>
                      <a:endParaRPr lang="en-US" dirty="0"/>
                    </a:p>
                  </a:txBody>
                  <a:tcPr>
                    <a:solidFill>
                      <a:srgbClr val="FFC000"/>
                    </a:solidFill>
                  </a:tcPr>
                </a:tc>
                <a:tc>
                  <a:txBody>
                    <a:bodyPr/>
                    <a:lstStyle/>
                    <a:p>
                      <a:pPr algn="ctr"/>
                      <a:r>
                        <a:rPr lang="en-US" dirty="0" smtClean="0"/>
                        <a:t>8/A1</a:t>
                      </a:r>
                      <a:endParaRPr lang="en-US" dirty="0"/>
                    </a:p>
                  </a:txBody>
                  <a:tcPr>
                    <a:solidFill>
                      <a:srgbClr val="FFC000"/>
                    </a:solidFill>
                  </a:tcPr>
                </a:tc>
                <a:tc>
                  <a:txBody>
                    <a:bodyPr/>
                    <a:lstStyle/>
                    <a:p>
                      <a:pPr algn="ctr"/>
                      <a:r>
                        <a:rPr lang="en-US" dirty="0" smtClean="0"/>
                        <a:t>8/G</a:t>
                      </a:r>
                      <a:endParaRPr lang="en-US" dirty="0"/>
                    </a:p>
                  </a:txBody>
                  <a:tcPr>
                    <a:solidFill>
                      <a:srgbClr val="FFC000"/>
                    </a:solidFill>
                  </a:tcPr>
                </a:tc>
                <a:tc>
                  <a:txBody>
                    <a:bodyPr/>
                    <a:lstStyle/>
                    <a:p>
                      <a:pPr algn="ctr"/>
                      <a:r>
                        <a:rPr lang="en-US" dirty="0" smtClean="0"/>
                        <a:t>A2</a:t>
                      </a:r>
                      <a:endParaRPr lang="en-US" dirty="0"/>
                    </a:p>
                  </a:txBody>
                  <a:tcPr>
                    <a:solidFill>
                      <a:srgbClr val="FFC000"/>
                    </a:solidFill>
                  </a:tcPr>
                </a:tc>
                <a:tc>
                  <a:txBody>
                    <a:bodyPr/>
                    <a:lstStyle/>
                    <a:p>
                      <a:pPr algn="ctr"/>
                      <a:r>
                        <a:rPr lang="en-US" dirty="0" smtClean="0"/>
                        <a:t>PC</a:t>
                      </a:r>
                      <a:endParaRPr lang="en-US" dirty="0"/>
                    </a:p>
                  </a:txBody>
                  <a:tcPr>
                    <a:solidFill>
                      <a:srgbClr val="FFC000"/>
                    </a:solidFill>
                  </a:tcPr>
                </a:tc>
                <a:tc>
                  <a:txBody>
                    <a:bodyPr/>
                    <a:lstStyle/>
                    <a:p>
                      <a:pPr algn="ctr"/>
                      <a:r>
                        <a:rPr lang="en-US" dirty="0" smtClean="0"/>
                        <a:t>AP</a:t>
                      </a:r>
                      <a:endParaRPr lang="en-US" dirty="0"/>
                    </a:p>
                  </a:txBody>
                  <a:tcPr>
                    <a:solidFill>
                      <a:srgbClr val="FFC000"/>
                    </a:solidFill>
                  </a:tcPr>
                </a:tc>
              </a:tr>
            </a:tbl>
          </a:graphicData>
        </a:graphic>
      </p:graphicFrame>
      <p:sp>
        <p:nvSpPr>
          <p:cNvPr id="13" name="TextBox 10"/>
          <p:cNvSpPr txBox="1"/>
          <p:nvPr/>
        </p:nvSpPr>
        <p:spPr>
          <a:xfrm>
            <a:off x="446470" y="5459754"/>
            <a:ext cx="6187284" cy="369332"/>
          </a:xfrm>
          <a:prstGeom prst="rect">
            <a:avLst/>
          </a:prstGeom>
          <a:noFill/>
        </p:spPr>
        <p:txBody>
          <a:bodyPr wrap="square" rtlCol="0">
            <a:spAutoFit/>
          </a:bodyPr>
          <a:lstStyle/>
          <a:p>
            <a:pPr marL="0" marR="0">
              <a:spcBef>
                <a:spcPts val="0"/>
              </a:spcBef>
              <a:spcAft>
                <a:spcPts val="0"/>
              </a:spcAft>
            </a:pPr>
            <a:r>
              <a:rPr lang="en-US" sz="1800" b="1" kern="1200" dirty="0" smtClean="0">
                <a:solidFill>
                  <a:srgbClr val="FF0000"/>
                </a:solidFill>
                <a:effectLst/>
                <a:latin typeface="+mj-lt"/>
                <a:ea typeface="Times New Roman"/>
                <a:cs typeface="Times New Roman"/>
              </a:rPr>
              <a:t>4 YEARS IN 3 – 1.5 TIME IN GRADE 8 </a:t>
            </a:r>
            <a:endParaRPr lang="en-US" sz="1200" b="1" dirty="0">
              <a:effectLst/>
              <a:latin typeface="+mj-lt"/>
              <a:ea typeface="Times New Roman"/>
            </a:endParaRPr>
          </a:p>
        </p:txBody>
      </p:sp>
      <p:graphicFrame>
        <p:nvGraphicFramePr>
          <p:cNvPr id="16" name="Table 15"/>
          <p:cNvGraphicFramePr>
            <a:graphicFrameLocks noGrp="1"/>
          </p:cNvGraphicFramePr>
          <p:nvPr>
            <p:extLst>
              <p:ext uri="{D42A27DB-BD31-4B8C-83A1-F6EECF244321}">
                <p14:modId xmlns:p14="http://schemas.microsoft.com/office/powerpoint/2010/main" val="3208512422"/>
              </p:ext>
            </p:extLst>
          </p:nvPr>
        </p:nvGraphicFramePr>
        <p:xfrm>
          <a:off x="1124203" y="5850857"/>
          <a:ext cx="7867391" cy="381000"/>
        </p:xfrm>
        <a:graphic>
          <a:graphicData uri="http://schemas.openxmlformats.org/drawingml/2006/table">
            <a:tbl>
              <a:tblPr firstRow="1" bandRow="1">
                <a:tableStyleId>{5C22544A-7EE6-4342-B048-85BDC9FD1C3A}</a:tableStyleId>
              </a:tblPr>
              <a:tblGrid>
                <a:gridCol w="1123913"/>
                <a:gridCol w="1123913"/>
                <a:gridCol w="1123913"/>
                <a:gridCol w="1123913"/>
                <a:gridCol w="1123913"/>
                <a:gridCol w="1123913"/>
                <a:gridCol w="1123913"/>
              </a:tblGrid>
              <a:tr h="381000">
                <a:tc>
                  <a:txBody>
                    <a:bodyPr/>
                    <a:lstStyle/>
                    <a:p>
                      <a:pPr algn="ctr"/>
                      <a:r>
                        <a:rPr lang="en-US" dirty="0" smtClean="0">
                          <a:solidFill>
                            <a:schemeClr val="bg1"/>
                          </a:solidFill>
                        </a:rPr>
                        <a:t>6</a:t>
                      </a:r>
                      <a:endParaRPr lang="en-US" dirty="0">
                        <a:solidFill>
                          <a:schemeClr val="bg1"/>
                        </a:solidFill>
                      </a:endParaRPr>
                    </a:p>
                  </a:txBody>
                  <a:tcPr>
                    <a:solidFill>
                      <a:srgbClr val="FF0000"/>
                    </a:solidFill>
                  </a:tcPr>
                </a:tc>
                <a:tc>
                  <a:txBody>
                    <a:bodyPr/>
                    <a:lstStyle/>
                    <a:p>
                      <a:pPr algn="ctr"/>
                      <a:r>
                        <a:rPr lang="en-US" dirty="0" smtClean="0">
                          <a:solidFill>
                            <a:schemeClr val="bg1"/>
                          </a:solidFill>
                        </a:rPr>
                        <a:t>7/8</a:t>
                      </a:r>
                      <a:endParaRPr lang="en-US" dirty="0">
                        <a:solidFill>
                          <a:schemeClr val="bg1"/>
                        </a:solidFill>
                      </a:endParaRPr>
                    </a:p>
                  </a:txBody>
                  <a:tcPr>
                    <a:solidFill>
                      <a:srgbClr val="FF0000"/>
                    </a:solidFill>
                  </a:tcPr>
                </a:tc>
                <a:tc>
                  <a:txBody>
                    <a:bodyPr/>
                    <a:lstStyle/>
                    <a:p>
                      <a:pPr algn="ctr"/>
                      <a:r>
                        <a:rPr lang="en-US" dirty="0" smtClean="0">
                          <a:solidFill>
                            <a:schemeClr val="bg1"/>
                          </a:solidFill>
                        </a:rPr>
                        <a:t>8/A1</a:t>
                      </a:r>
                      <a:endParaRPr lang="en-US" dirty="0">
                        <a:solidFill>
                          <a:schemeClr val="bg1"/>
                        </a:solidFill>
                      </a:endParaRPr>
                    </a:p>
                  </a:txBody>
                  <a:tcPr>
                    <a:solidFill>
                      <a:srgbClr val="FF0000"/>
                    </a:solidFill>
                  </a:tcPr>
                </a:tc>
                <a:tc>
                  <a:txBody>
                    <a:bodyPr/>
                    <a:lstStyle/>
                    <a:p>
                      <a:pPr algn="ctr"/>
                      <a:r>
                        <a:rPr lang="en-US" dirty="0" smtClean="0">
                          <a:solidFill>
                            <a:schemeClr val="bg1"/>
                          </a:solidFill>
                        </a:rPr>
                        <a:t>8/G</a:t>
                      </a:r>
                      <a:endParaRPr lang="en-US" dirty="0">
                        <a:solidFill>
                          <a:schemeClr val="bg1"/>
                        </a:solidFill>
                      </a:endParaRPr>
                    </a:p>
                  </a:txBody>
                  <a:tcPr>
                    <a:solidFill>
                      <a:srgbClr val="FF0000"/>
                    </a:solidFill>
                  </a:tcPr>
                </a:tc>
                <a:tc>
                  <a:txBody>
                    <a:bodyPr/>
                    <a:lstStyle/>
                    <a:p>
                      <a:pPr algn="ctr"/>
                      <a:r>
                        <a:rPr lang="en-US" dirty="0" smtClean="0">
                          <a:solidFill>
                            <a:schemeClr val="bg1"/>
                          </a:solidFill>
                        </a:rPr>
                        <a:t>A2</a:t>
                      </a:r>
                      <a:endParaRPr lang="en-US" dirty="0">
                        <a:solidFill>
                          <a:schemeClr val="bg1"/>
                        </a:solidFill>
                      </a:endParaRPr>
                    </a:p>
                  </a:txBody>
                  <a:tcPr>
                    <a:solidFill>
                      <a:srgbClr val="FF0000"/>
                    </a:solidFill>
                  </a:tcPr>
                </a:tc>
                <a:tc>
                  <a:txBody>
                    <a:bodyPr/>
                    <a:lstStyle/>
                    <a:p>
                      <a:pPr algn="ctr"/>
                      <a:r>
                        <a:rPr lang="en-US" dirty="0" smtClean="0">
                          <a:solidFill>
                            <a:schemeClr val="bg1"/>
                          </a:solidFill>
                        </a:rPr>
                        <a:t>PC</a:t>
                      </a:r>
                      <a:endParaRPr lang="en-US" dirty="0">
                        <a:solidFill>
                          <a:schemeClr val="bg1"/>
                        </a:solidFill>
                      </a:endParaRPr>
                    </a:p>
                  </a:txBody>
                  <a:tcPr>
                    <a:solidFill>
                      <a:srgbClr val="FF0000"/>
                    </a:solidFill>
                  </a:tcPr>
                </a:tc>
                <a:tc>
                  <a:txBody>
                    <a:bodyPr/>
                    <a:lstStyle/>
                    <a:p>
                      <a:pPr algn="ctr"/>
                      <a:r>
                        <a:rPr lang="en-US" dirty="0" smtClean="0">
                          <a:solidFill>
                            <a:schemeClr val="bg1"/>
                          </a:solidFill>
                        </a:rPr>
                        <a:t>AP</a:t>
                      </a:r>
                      <a:endParaRPr lang="en-US" dirty="0">
                        <a:solidFill>
                          <a:schemeClr val="bg1"/>
                        </a:solidFill>
                      </a:endParaRPr>
                    </a:p>
                  </a:txBody>
                  <a:tcPr>
                    <a:solidFill>
                      <a:srgbClr val="FF0000"/>
                    </a:solidFill>
                  </a:tcPr>
                </a:tc>
              </a:tr>
            </a:tbl>
          </a:graphicData>
        </a:graphic>
      </p:graphicFrame>
    </p:spTree>
    <p:extLst>
      <p:ext uri="{BB962C8B-B14F-4D97-AF65-F5344CB8AC3E}">
        <p14:creationId xmlns:p14="http://schemas.microsoft.com/office/powerpoint/2010/main" val="2686293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par>
                                <p:cTn id="16" presetID="10" presetClass="entr" presetSubtype="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par>
                                <p:cTn id="24" presetID="10" presetClass="entr" presetSubtype="0" fill="hold"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xEl>
                                              <p:pRg st="0" end="0"/>
                                            </p:txEl>
                                          </p:spTgt>
                                        </p:tgtEl>
                                        <p:attrNameLst>
                                          <p:attrName>style.visibility</p:attrName>
                                        </p:attrNameLst>
                                      </p:cBhvr>
                                      <p:to>
                                        <p:strVal val="visible"/>
                                      </p:to>
                                    </p:set>
                                  </p:childTnLst>
                                </p:cTn>
                              </p:par>
                              <p:par>
                                <p:cTn id="31" presetID="10" presetClass="entr" presetSubtype="0" fill="hold" nodeType="with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381000"/>
            <a:ext cx="6781800" cy="914400"/>
          </a:xfrm>
        </p:spPr>
        <p:txBody>
          <a:bodyPr>
            <a:normAutofit/>
          </a:bodyPr>
          <a:lstStyle/>
          <a:p>
            <a:r>
              <a:rPr lang="en-US" sz="4400" b="1" dirty="0" smtClean="0"/>
              <a:t>Why do we accelerate?</a:t>
            </a:r>
            <a:endParaRPr lang="en-US" sz="4400" b="1" dirty="0"/>
          </a:p>
        </p:txBody>
      </p:sp>
      <p:sp>
        <p:nvSpPr>
          <p:cNvPr id="5" name="Content Placeholder 4"/>
          <p:cNvSpPr>
            <a:spLocks noGrp="1"/>
          </p:cNvSpPr>
          <p:nvPr>
            <p:ph idx="1"/>
          </p:nvPr>
        </p:nvSpPr>
        <p:spPr>
          <a:xfrm>
            <a:off x="838200" y="1905000"/>
            <a:ext cx="7467600" cy="3886200"/>
          </a:xfrm>
        </p:spPr>
        <p:txBody>
          <a:bodyPr>
            <a:normAutofit/>
          </a:bodyPr>
          <a:lstStyle/>
          <a:p>
            <a:pPr marL="0" indent="0">
              <a:buNone/>
            </a:pPr>
            <a:r>
              <a:rPr lang="en-US" b="1" i="1" dirty="0" smtClean="0"/>
              <a:t>Pathway to Advanced </a:t>
            </a:r>
            <a:r>
              <a:rPr lang="en-US" b="1" i="1" dirty="0"/>
              <a:t>M</a:t>
            </a:r>
            <a:r>
              <a:rPr lang="en-US" b="1" i="1" dirty="0" smtClean="0"/>
              <a:t>athematics</a:t>
            </a:r>
          </a:p>
          <a:p>
            <a:pPr marL="0" indent="0">
              <a:buNone/>
            </a:pPr>
            <a:r>
              <a:rPr lang="en-US" b="1" i="1" dirty="0" smtClean="0"/>
              <a:t>Parental Request  ~ “Honors” </a:t>
            </a:r>
          </a:p>
          <a:p>
            <a:pPr marL="0" indent="0">
              <a:buNone/>
            </a:pPr>
            <a:r>
              <a:rPr lang="en-US" b="1" i="1" dirty="0"/>
              <a:t>Part 100.4 of NYSED Regulations</a:t>
            </a:r>
          </a:p>
          <a:p>
            <a:pPr marL="0" indent="0">
              <a:buNone/>
            </a:pPr>
            <a:r>
              <a:rPr lang="en-US" b="1" i="1" dirty="0" smtClean="0"/>
              <a:t>Increase </a:t>
            </a:r>
            <a:r>
              <a:rPr lang="en-US" b="1" i="1" dirty="0"/>
              <a:t>Graduation Rate</a:t>
            </a:r>
          </a:p>
          <a:p>
            <a:pPr marL="0" indent="0">
              <a:buNone/>
            </a:pPr>
            <a:r>
              <a:rPr lang="en-US" b="1" i="1" dirty="0" smtClean="0"/>
              <a:t>International Baccalaureate</a:t>
            </a:r>
          </a:p>
          <a:p>
            <a:pPr marL="0" indent="0">
              <a:buNone/>
            </a:pPr>
            <a:r>
              <a:rPr lang="en-US" b="1" i="1" dirty="0" smtClean="0"/>
              <a:t>Appropriate for the Student</a:t>
            </a:r>
            <a:endParaRPr lang="en-US" b="1" i="1" dirty="0"/>
          </a:p>
        </p:txBody>
      </p:sp>
    </p:spTree>
    <p:extLst>
      <p:ext uri="{BB962C8B-B14F-4D97-AF65-F5344CB8AC3E}">
        <p14:creationId xmlns:p14="http://schemas.microsoft.com/office/powerpoint/2010/main" val="9768954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1905000"/>
          </a:xfrm>
        </p:spPr>
        <p:txBody>
          <a:bodyPr>
            <a:noAutofit/>
          </a:bodyPr>
          <a:lstStyle/>
          <a:p>
            <a:r>
              <a:rPr lang="en-US" sz="4400" b="1" dirty="0" smtClean="0"/>
              <a:t/>
            </a:r>
            <a:br>
              <a:rPr lang="en-US" sz="4400" b="1" dirty="0" smtClean="0"/>
            </a:br>
            <a:r>
              <a:rPr lang="en-US" sz="4400" b="1" dirty="0" smtClean="0"/>
              <a:t>Accelerate </a:t>
            </a:r>
            <a:r>
              <a:rPr lang="en-US" sz="4400" b="1" dirty="0" smtClean="0"/>
              <a:t>the </a:t>
            </a:r>
            <a:r>
              <a:rPr lang="en-US" sz="4400" i="1" dirty="0"/>
              <a:t>C</a:t>
            </a:r>
            <a:r>
              <a:rPr lang="en-US" sz="4400" b="1" i="1" dirty="0" smtClean="0"/>
              <a:t>onversation</a:t>
            </a:r>
            <a:r>
              <a:rPr lang="en-US" sz="4400" b="1" dirty="0" smtClean="0"/>
              <a:t>…</a:t>
            </a:r>
            <a:br>
              <a:rPr lang="en-US" sz="4400" b="1" dirty="0" smtClean="0"/>
            </a:br>
            <a:r>
              <a:rPr lang="en-US" sz="4400" b="1" dirty="0"/>
              <a:t>	</a:t>
            </a:r>
            <a:r>
              <a:rPr lang="en-US" sz="4400" b="1" dirty="0" smtClean="0"/>
              <a:t>		</a:t>
            </a:r>
            <a:r>
              <a:rPr lang="en-US" sz="4400" i="1" dirty="0"/>
              <a:t>E</a:t>
            </a:r>
            <a:r>
              <a:rPr lang="en-US" sz="4400" i="1" dirty="0" smtClean="0"/>
              <a:t>nrich</a:t>
            </a:r>
            <a:r>
              <a:rPr lang="en-US" sz="4400" b="1" dirty="0" smtClean="0"/>
              <a:t> </a:t>
            </a:r>
            <a:r>
              <a:rPr lang="en-US" sz="4400" b="1" dirty="0" smtClean="0"/>
              <a:t>the </a:t>
            </a:r>
            <a:r>
              <a:rPr lang="en-US" sz="4400" b="1" dirty="0" smtClean="0"/>
              <a:t>Curriculum</a:t>
            </a:r>
            <a:endParaRPr lang="en-US" sz="4400" b="1" dirty="0"/>
          </a:p>
        </p:txBody>
      </p:sp>
      <p:sp>
        <p:nvSpPr>
          <p:cNvPr id="3" name="Content Placeholder 2"/>
          <p:cNvSpPr>
            <a:spLocks noGrp="1"/>
          </p:cNvSpPr>
          <p:nvPr>
            <p:ph idx="1"/>
          </p:nvPr>
        </p:nvSpPr>
        <p:spPr>
          <a:xfrm>
            <a:off x="304800" y="2438400"/>
            <a:ext cx="8686800" cy="4114800"/>
          </a:xfrm>
        </p:spPr>
        <p:txBody>
          <a:bodyPr>
            <a:normAutofit/>
          </a:bodyPr>
          <a:lstStyle/>
          <a:p>
            <a:pPr marL="0" indent="0">
              <a:buNone/>
            </a:pPr>
            <a:r>
              <a:rPr lang="en-US" sz="3600" b="1" u="sng" dirty="0" smtClean="0">
                <a:solidFill>
                  <a:srgbClr val="00B050"/>
                </a:solidFill>
              </a:rPr>
              <a:t>Honors</a:t>
            </a:r>
            <a:r>
              <a:rPr lang="en-US" sz="3600" b="1" u="sng" dirty="0" smtClean="0">
                <a:solidFill>
                  <a:srgbClr val="00B050"/>
                </a:solidFill>
              </a:rPr>
              <a:t> </a:t>
            </a:r>
            <a:r>
              <a:rPr lang="en-US" sz="3600" b="1" u="sng" dirty="0" smtClean="0">
                <a:solidFill>
                  <a:srgbClr val="00B050"/>
                </a:solidFill>
              </a:rPr>
              <a:t>Courses:</a:t>
            </a:r>
          </a:p>
          <a:p>
            <a:r>
              <a:rPr lang="en-US" sz="3600" b="1" dirty="0" smtClean="0">
                <a:solidFill>
                  <a:srgbClr val="00B050"/>
                </a:solidFill>
              </a:rPr>
              <a:t>Increase </a:t>
            </a:r>
            <a:r>
              <a:rPr lang="en-US" sz="3600" b="1" dirty="0" smtClean="0">
                <a:solidFill>
                  <a:srgbClr val="00B050"/>
                </a:solidFill>
              </a:rPr>
              <a:t>expectations and rigor</a:t>
            </a:r>
            <a:endParaRPr lang="en-US" sz="3600" b="1" dirty="0">
              <a:solidFill>
                <a:srgbClr val="00B050"/>
              </a:solidFill>
            </a:endParaRPr>
          </a:p>
          <a:p>
            <a:r>
              <a:rPr lang="en-US" sz="3600" b="1" dirty="0" smtClean="0">
                <a:solidFill>
                  <a:srgbClr val="00B050"/>
                </a:solidFill>
              </a:rPr>
              <a:t>Increase complexity </a:t>
            </a:r>
            <a:r>
              <a:rPr lang="en-US" sz="3600" b="1" dirty="0" smtClean="0">
                <a:solidFill>
                  <a:srgbClr val="00B050"/>
                </a:solidFill>
              </a:rPr>
              <a:t>and modeling</a:t>
            </a:r>
            <a:endParaRPr lang="en-US" sz="3600" b="1" dirty="0" smtClean="0">
              <a:solidFill>
                <a:srgbClr val="00B050"/>
              </a:solidFill>
            </a:endParaRPr>
          </a:p>
          <a:p>
            <a:r>
              <a:rPr lang="en-US" sz="3600" b="1" dirty="0" smtClean="0">
                <a:solidFill>
                  <a:srgbClr val="00B050"/>
                </a:solidFill>
              </a:rPr>
              <a:t>Allow time for </a:t>
            </a:r>
            <a:r>
              <a:rPr lang="en-US" sz="3600" b="1" dirty="0" smtClean="0">
                <a:solidFill>
                  <a:srgbClr val="00B050"/>
                </a:solidFill>
              </a:rPr>
              <a:t>projects</a:t>
            </a:r>
            <a:endParaRPr lang="en-US" sz="3600" b="1" dirty="0" smtClean="0">
              <a:solidFill>
                <a:srgbClr val="00B050"/>
              </a:solidFill>
            </a:endParaRPr>
          </a:p>
          <a:p>
            <a:r>
              <a:rPr lang="en-US" sz="3600" b="1" dirty="0" smtClean="0">
                <a:solidFill>
                  <a:srgbClr val="00B050"/>
                </a:solidFill>
              </a:rPr>
              <a:t>All students take same State Exam</a:t>
            </a:r>
          </a:p>
          <a:p>
            <a:endParaRPr lang="en-US" sz="1500" b="1" dirty="0">
              <a:solidFill>
                <a:srgbClr val="00B050"/>
              </a:solidFill>
            </a:endParaRPr>
          </a:p>
        </p:txBody>
      </p:sp>
    </p:spTree>
    <p:extLst>
      <p:ext uri="{BB962C8B-B14F-4D97-AF65-F5344CB8AC3E}">
        <p14:creationId xmlns:p14="http://schemas.microsoft.com/office/powerpoint/2010/main" val="38666663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990600"/>
          </a:xfrm>
        </p:spPr>
        <p:txBody>
          <a:bodyPr>
            <a:normAutofit fontScale="90000"/>
          </a:bodyPr>
          <a:lstStyle/>
          <a:p>
            <a:r>
              <a:rPr lang="en-US" sz="4000" b="1" dirty="0" smtClean="0">
                <a:effectLst/>
              </a:rPr>
              <a:t>NYSED PART 100.4 </a:t>
            </a:r>
            <a:r>
              <a:rPr lang="en-US" b="1" dirty="0">
                <a:effectLst/>
              </a:rPr>
              <a:t/>
            </a:r>
            <a:br>
              <a:rPr lang="en-US" b="1" dirty="0">
                <a:effectLst/>
              </a:rPr>
            </a:br>
            <a:endParaRPr lang="en-US" dirty="0"/>
          </a:p>
        </p:txBody>
      </p:sp>
      <p:sp>
        <p:nvSpPr>
          <p:cNvPr id="3" name="Content Placeholder 2"/>
          <p:cNvSpPr>
            <a:spLocks noGrp="1"/>
          </p:cNvSpPr>
          <p:nvPr>
            <p:ph idx="1"/>
          </p:nvPr>
        </p:nvSpPr>
        <p:spPr>
          <a:xfrm>
            <a:off x="304800" y="1143000"/>
            <a:ext cx="8686800" cy="4937125"/>
          </a:xfrm>
        </p:spPr>
        <p:txBody>
          <a:bodyPr>
            <a:normAutofit fontScale="92500" lnSpcReduction="10000"/>
          </a:bodyPr>
          <a:lstStyle/>
          <a:p>
            <a:pPr marL="0" indent="0">
              <a:buNone/>
            </a:pPr>
            <a:r>
              <a:rPr lang="en-US" sz="2800" b="1" dirty="0" smtClean="0"/>
              <a:t>d. </a:t>
            </a:r>
            <a:r>
              <a:rPr lang="en-US" sz="2800" b="1" dirty="0"/>
              <a:t>Grade eight acceleration for diploma credit</a:t>
            </a:r>
            <a:r>
              <a:rPr lang="en-US" sz="2800" b="1" dirty="0" smtClean="0"/>
              <a:t>.</a:t>
            </a:r>
          </a:p>
          <a:p>
            <a:pPr marL="0" indent="0">
              <a:buNone/>
            </a:pPr>
            <a:r>
              <a:rPr lang="en-US" sz="2800" b="1" dirty="0"/>
              <a:t>	</a:t>
            </a:r>
            <a:r>
              <a:rPr lang="en-US" sz="2800" dirty="0" smtClean="0"/>
              <a:t>1. Public </a:t>
            </a:r>
            <a:r>
              <a:rPr lang="en-US" sz="2800" dirty="0"/>
              <a:t>school students in grade eight shall have the opportunity to take high school courses in mathematics and in at least one of the following areas: English, social studies, languages other than English, art, music, career and technical education subjects or science courses</a:t>
            </a:r>
            <a:r>
              <a:rPr lang="en-US" sz="2800" dirty="0" smtClean="0"/>
              <a:t>.</a:t>
            </a:r>
            <a:endParaRPr lang="en-US" sz="2800" dirty="0"/>
          </a:p>
          <a:p>
            <a:pPr marL="0" indent="0">
              <a:buNone/>
            </a:pPr>
            <a:r>
              <a:rPr lang="en-US" sz="2800" dirty="0" smtClean="0"/>
              <a:t>	3. Such </a:t>
            </a:r>
            <a:r>
              <a:rPr lang="en-US" sz="2800" dirty="0"/>
              <a:t>opportunity shall be provided subject to the following conditions</a:t>
            </a:r>
            <a:r>
              <a:rPr lang="en-US" sz="2800" dirty="0" smtClean="0"/>
              <a:t>: The </a:t>
            </a:r>
            <a:r>
              <a:rPr lang="en-US" sz="2800" dirty="0"/>
              <a:t>superintendent, or his or her designee, shall determine whether a student has demonstrated readiness in each subject in which he or she asks to begin high school courses in the eighth grade leading to a diploma.</a:t>
            </a:r>
          </a:p>
          <a:p>
            <a:pPr marL="0" indent="0">
              <a:buNone/>
            </a:pPr>
            <a:endParaRPr lang="en-US" sz="2400" dirty="0"/>
          </a:p>
          <a:p>
            <a:pPr marL="0" indent="0">
              <a:buNone/>
            </a:pPr>
            <a:endParaRPr lang="en-US" dirty="0"/>
          </a:p>
        </p:txBody>
      </p:sp>
    </p:spTree>
    <p:extLst>
      <p:ext uri="{BB962C8B-B14F-4D97-AF65-F5344CB8AC3E}">
        <p14:creationId xmlns:p14="http://schemas.microsoft.com/office/powerpoint/2010/main" val="4283945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990600"/>
          </a:xfrm>
        </p:spPr>
        <p:txBody>
          <a:bodyPr>
            <a:normAutofit fontScale="90000"/>
          </a:bodyPr>
          <a:lstStyle/>
          <a:p>
            <a:r>
              <a:rPr lang="en-US" sz="4000" b="1" dirty="0" smtClean="0">
                <a:effectLst/>
              </a:rPr>
              <a:t>NYSED PART 100.4 </a:t>
            </a:r>
            <a:r>
              <a:rPr lang="en-US" b="1" dirty="0">
                <a:effectLst/>
              </a:rPr>
              <a:t/>
            </a:r>
            <a:br>
              <a:rPr lang="en-US" b="1" dirty="0">
                <a:effectLst/>
              </a:rPr>
            </a:br>
            <a:endParaRPr lang="en-US" dirty="0"/>
          </a:p>
        </p:txBody>
      </p:sp>
      <p:sp>
        <p:nvSpPr>
          <p:cNvPr id="3" name="Content Placeholder 2"/>
          <p:cNvSpPr>
            <a:spLocks noGrp="1"/>
          </p:cNvSpPr>
          <p:nvPr>
            <p:ph idx="1"/>
          </p:nvPr>
        </p:nvSpPr>
        <p:spPr>
          <a:xfrm>
            <a:off x="304800" y="1143000"/>
            <a:ext cx="8686800" cy="4937125"/>
          </a:xfrm>
        </p:spPr>
        <p:txBody>
          <a:bodyPr>
            <a:normAutofit fontScale="92500" lnSpcReduction="20000"/>
          </a:bodyPr>
          <a:lstStyle/>
          <a:p>
            <a:pPr marL="0" indent="0">
              <a:buNone/>
            </a:pPr>
            <a:r>
              <a:rPr lang="en-US" sz="2800" dirty="0" smtClean="0"/>
              <a:t>	The </a:t>
            </a:r>
            <a:r>
              <a:rPr lang="en-US" sz="2800" dirty="0"/>
              <a:t>Regulation calls for the </a:t>
            </a:r>
            <a:r>
              <a:rPr lang="en-US" sz="2800" i="1" u="sng" dirty="0"/>
              <a:t>opportunity</a:t>
            </a:r>
            <a:r>
              <a:rPr lang="en-US" sz="2800" dirty="0"/>
              <a:t> to be accelerated in Math and at least one other subject, however the determination of readiness for acceleration is made by the superintendent.  If a student has mastered the intermediate (Gr 5-8) Math Standards, and a determination (using a consistently applied local policy) is made that a particular student would benefit from acceleration, AND the student </a:t>
            </a:r>
            <a:r>
              <a:rPr lang="en-US" sz="2800" i="1" dirty="0"/>
              <a:t>asks</a:t>
            </a:r>
            <a:r>
              <a:rPr lang="en-US" sz="2800" dirty="0"/>
              <a:t> to be accelerated, then the district must offer the opportunity. If the above does not happen, then it is conceivable that there may not be middle level students who demonstrate readiness for high school course work in a particular school or district.  </a:t>
            </a:r>
            <a:r>
              <a:rPr lang="en-US" sz="2800" b="1" dirty="0"/>
              <a:t>There is no mandate to provide acceleration if the district concludes that this is the case.</a:t>
            </a:r>
            <a:endParaRPr lang="en-US" b="1" dirty="0"/>
          </a:p>
        </p:txBody>
      </p:sp>
    </p:spTree>
    <p:extLst>
      <p:ext uri="{BB962C8B-B14F-4D97-AF65-F5344CB8AC3E}">
        <p14:creationId xmlns:p14="http://schemas.microsoft.com/office/powerpoint/2010/main" val="37674007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19912"/>
          </a:xfrm>
        </p:spPr>
        <p:txBody>
          <a:bodyPr/>
          <a:lstStyle/>
          <a:p>
            <a:r>
              <a:rPr lang="en-US" dirty="0" smtClean="0"/>
              <a:t>Best </a:t>
            </a:r>
            <a:r>
              <a:rPr lang="en-US" dirty="0" smtClean="0"/>
              <a:t>P</a:t>
            </a:r>
            <a:r>
              <a:rPr lang="en-US" dirty="0" smtClean="0"/>
              <a:t>athways to AP Courses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18168789"/>
              </p:ext>
            </p:extLst>
          </p:nvPr>
        </p:nvGraphicFramePr>
        <p:xfrm>
          <a:off x="1142999" y="1371601"/>
          <a:ext cx="7848596" cy="365760"/>
        </p:xfrm>
        <a:graphic>
          <a:graphicData uri="http://schemas.openxmlformats.org/drawingml/2006/table">
            <a:tbl>
              <a:tblPr firstRow="1" bandRow="1">
                <a:tableStyleId>{5940675A-B579-460E-94D1-54222C63F5DA}</a:tableStyleId>
              </a:tblPr>
              <a:tblGrid>
                <a:gridCol w="1121228"/>
                <a:gridCol w="1121228"/>
                <a:gridCol w="1121228"/>
                <a:gridCol w="1121228"/>
                <a:gridCol w="1121228"/>
                <a:gridCol w="1121228"/>
                <a:gridCol w="1121228"/>
              </a:tblGrid>
              <a:tr h="325271">
                <a:tc>
                  <a:txBody>
                    <a:bodyPr/>
                    <a:lstStyle/>
                    <a:p>
                      <a:pPr algn="ctr"/>
                      <a:r>
                        <a:rPr lang="en-US" b="1" dirty="0" smtClean="0"/>
                        <a:t>6</a:t>
                      </a:r>
                      <a:endParaRPr lang="en-US" b="1" dirty="0"/>
                    </a:p>
                  </a:txBody>
                  <a:tcPr>
                    <a:solidFill>
                      <a:schemeClr val="accent6">
                        <a:lumMod val="60000"/>
                        <a:lumOff val="40000"/>
                      </a:schemeClr>
                    </a:solidFill>
                  </a:tcPr>
                </a:tc>
                <a:tc>
                  <a:txBody>
                    <a:bodyPr/>
                    <a:lstStyle/>
                    <a:p>
                      <a:pPr algn="ctr"/>
                      <a:r>
                        <a:rPr lang="en-US" b="1" dirty="0" smtClean="0"/>
                        <a:t>7</a:t>
                      </a:r>
                      <a:endParaRPr lang="en-US" b="1" dirty="0"/>
                    </a:p>
                  </a:txBody>
                  <a:tcPr>
                    <a:solidFill>
                      <a:schemeClr val="accent6">
                        <a:lumMod val="60000"/>
                        <a:lumOff val="40000"/>
                      </a:schemeClr>
                    </a:solidFill>
                  </a:tcPr>
                </a:tc>
                <a:tc>
                  <a:txBody>
                    <a:bodyPr/>
                    <a:lstStyle/>
                    <a:p>
                      <a:pPr algn="ctr"/>
                      <a:r>
                        <a:rPr lang="en-US" b="1" dirty="0" smtClean="0"/>
                        <a:t>8</a:t>
                      </a:r>
                      <a:endParaRPr lang="en-US" b="1" dirty="0"/>
                    </a:p>
                  </a:txBody>
                  <a:tcPr>
                    <a:solidFill>
                      <a:schemeClr val="accent6">
                        <a:lumMod val="60000"/>
                        <a:lumOff val="40000"/>
                      </a:schemeClr>
                    </a:solidFill>
                  </a:tcPr>
                </a:tc>
                <a:tc>
                  <a:txBody>
                    <a:bodyPr/>
                    <a:lstStyle/>
                    <a:p>
                      <a:pPr algn="ctr"/>
                      <a:r>
                        <a:rPr lang="en-US" b="1" dirty="0" smtClean="0"/>
                        <a:t>9</a:t>
                      </a:r>
                      <a:endParaRPr lang="en-US" b="1" dirty="0"/>
                    </a:p>
                  </a:txBody>
                  <a:tcPr>
                    <a:solidFill>
                      <a:schemeClr val="accent6">
                        <a:lumMod val="60000"/>
                        <a:lumOff val="40000"/>
                      </a:schemeClr>
                    </a:solidFill>
                  </a:tcPr>
                </a:tc>
                <a:tc>
                  <a:txBody>
                    <a:bodyPr/>
                    <a:lstStyle/>
                    <a:p>
                      <a:pPr algn="ctr"/>
                      <a:r>
                        <a:rPr lang="en-US" b="1" dirty="0" smtClean="0"/>
                        <a:t>10</a:t>
                      </a:r>
                      <a:endParaRPr lang="en-US" b="1" dirty="0"/>
                    </a:p>
                  </a:txBody>
                  <a:tcPr>
                    <a:solidFill>
                      <a:schemeClr val="accent6">
                        <a:lumMod val="60000"/>
                        <a:lumOff val="40000"/>
                      </a:schemeClr>
                    </a:solidFill>
                  </a:tcPr>
                </a:tc>
                <a:tc>
                  <a:txBody>
                    <a:bodyPr/>
                    <a:lstStyle/>
                    <a:p>
                      <a:pPr algn="ctr"/>
                      <a:r>
                        <a:rPr lang="en-US" b="1" dirty="0" smtClean="0"/>
                        <a:t>11</a:t>
                      </a:r>
                      <a:endParaRPr lang="en-US" b="1" dirty="0"/>
                    </a:p>
                  </a:txBody>
                  <a:tcPr>
                    <a:solidFill>
                      <a:schemeClr val="accent6">
                        <a:lumMod val="60000"/>
                        <a:lumOff val="40000"/>
                      </a:schemeClr>
                    </a:solidFill>
                  </a:tcPr>
                </a:tc>
                <a:tc>
                  <a:txBody>
                    <a:bodyPr/>
                    <a:lstStyle/>
                    <a:p>
                      <a:pPr algn="ctr"/>
                      <a:r>
                        <a:rPr lang="en-US" b="1" dirty="0" smtClean="0"/>
                        <a:t>12</a:t>
                      </a:r>
                      <a:endParaRPr lang="en-US" b="1" dirty="0"/>
                    </a:p>
                  </a:txBody>
                  <a:tcPr>
                    <a:solidFill>
                      <a:schemeClr val="accent6">
                        <a:lumMod val="60000"/>
                        <a:lumOff val="4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070048768"/>
              </p:ext>
            </p:extLst>
          </p:nvPr>
        </p:nvGraphicFramePr>
        <p:xfrm>
          <a:off x="1146948" y="2286000"/>
          <a:ext cx="7848603" cy="365760"/>
        </p:xfrm>
        <a:graphic>
          <a:graphicData uri="http://schemas.openxmlformats.org/drawingml/2006/table">
            <a:tbl>
              <a:tblPr firstRow="1" bandRow="1">
                <a:tableStyleId>{5C22544A-7EE6-4342-B048-85BDC9FD1C3A}</a:tableStyleId>
              </a:tblPr>
              <a:tblGrid>
                <a:gridCol w="1121229"/>
                <a:gridCol w="1121229"/>
                <a:gridCol w="1121229"/>
                <a:gridCol w="1121229"/>
                <a:gridCol w="1121229"/>
                <a:gridCol w="1121229"/>
                <a:gridCol w="1121229"/>
              </a:tblGrid>
              <a:tr h="228600">
                <a:tc>
                  <a:txBody>
                    <a:bodyPr/>
                    <a:lstStyle/>
                    <a:p>
                      <a:pPr algn="ctr"/>
                      <a:r>
                        <a:rPr lang="en-US" b="1" dirty="0" smtClean="0"/>
                        <a:t>6</a:t>
                      </a:r>
                      <a:endParaRPr lang="en-US" b="1" dirty="0"/>
                    </a:p>
                  </a:txBody>
                  <a:tcPr>
                    <a:solidFill>
                      <a:srgbClr val="00B0F0"/>
                    </a:solidFill>
                  </a:tcPr>
                </a:tc>
                <a:tc>
                  <a:txBody>
                    <a:bodyPr/>
                    <a:lstStyle/>
                    <a:p>
                      <a:pPr algn="ctr"/>
                      <a:r>
                        <a:rPr lang="en-US" b="1" dirty="0" smtClean="0"/>
                        <a:t>7</a:t>
                      </a:r>
                      <a:endParaRPr lang="en-US" b="1" dirty="0"/>
                    </a:p>
                  </a:txBody>
                  <a:tcPr>
                    <a:solidFill>
                      <a:srgbClr val="00B0F0"/>
                    </a:solidFill>
                  </a:tcPr>
                </a:tc>
                <a:tc>
                  <a:txBody>
                    <a:bodyPr/>
                    <a:lstStyle/>
                    <a:p>
                      <a:pPr algn="ctr"/>
                      <a:r>
                        <a:rPr lang="en-US" b="1" dirty="0" smtClean="0"/>
                        <a:t>8</a:t>
                      </a:r>
                      <a:endParaRPr lang="en-US" b="1" dirty="0"/>
                    </a:p>
                  </a:txBody>
                  <a:tcPr>
                    <a:solidFill>
                      <a:srgbClr val="00B0F0"/>
                    </a:solidFill>
                  </a:tcPr>
                </a:tc>
                <a:tc>
                  <a:txBody>
                    <a:bodyPr/>
                    <a:lstStyle/>
                    <a:p>
                      <a:pPr algn="ctr"/>
                      <a:r>
                        <a:rPr lang="en-US" b="1" dirty="0" smtClean="0"/>
                        <a:t>A1</a:t>
                      </a:r>
                      <a:endParaRPr lang="en-US" b="1" dirty="0"/>
                    </a:p>
                  </a:txBody>
                  <a:tcPr>
                    <a:solidFill>
                      <a:srgbClr val="00B0F0"/>
                    </a:solidFill>
                  </a:tcPr>
                </a:tc>
                <a:tc>
                  <a:txBody>
                    <a:bodyPr/>
                    <a:lstStyle/>
                    <a:p>
                      <a:pPr algn="ctr"/>
                      <a:r>
                        <a:rPr lang="en-US" b="1" dirty="0" smtClean="0"/>
                        <a:t>G</a:t>
                      </a:r>
                      <a:endParaRPr lang="en-US" b="1" dirty="0"/>
                    </a:p>
                  </a:txBody>
                  <a:tcPr>
                    <a:solidFill>
                      <a:srgbClr val="00B0F0"/>
                    </a:solidFill>
                  </a:tcPr>
                </a:tc>
                <a:tc>
                  <a:txBody>
                    <a:bodyPr/>
                    <a:lstStyle/>
                    <a:p>
                      <a:pPr algn="ctr"/>
                      <a:r>
                        <a:rPr lang="en-US" b="1" dirty="0" smtClean="0"/>
                        <a:t>A2</a:t>
                      </a:r>
                      <a:endParaRPr lang="en-US" b="1" dirty="0"/>
                    </a:p>
                  </a:txBody>
                  <a:tcPr>
                    <a:solidFill>
                      <a:srgbClr val="00B0F0"/>
                    </a:solidFill>
                  </a:tcPr>
                </a:tc>
                <a:tc>
                  <a:txBody>
                    <a:bodyPr/>
                    <a:lstStyle/>
                    <a:p>
                      <a:pPr algn="ctr"/>
                      <a:r>
                        <a:rPr lang="en-US" b="1" dirty="0" smtClean="0"/>
                        <a:t>PC </a:t>
                      </a:r>
                      <a:r>
                        <a:rPr lang="en-US" sz="1600" b="1" dirty="0" smtClean="0"/>
                        <a:t>or </a:t>
                      </a:r>
                      <a:r>
                        <a:rPr lang="en-US" b="1" dirty="0" smtClean="0"/>
                        <a:t>AP</a:t>
                      </a:r>
                      <a:endParaRPr lang="en-US" b="1" dirty="0"/>
                    </a:p>
                  </a:txBody>
                  <a:tcPr>
                    <a:solidFill>
                      <a:srgbClr val="00B0F0"/>
                    </a:solidFill>
                  </a:tcPr>
                </a:tc>
              </a:tr>
            </a:tbl>
          </a:graphicData>
        </a:graphic>
      </p:graphicFrame>
      <p:sp>
        <p:nvSpPr>
          <p:cNvPr id="6" name="TextBox 5"/>
          <p:cNvSpPr txBox="1"/>
          <p:nvPr/>
        </p:nvSpPr>
        <p:spPr>
          <a:xfrm>
            <a:off x="401702" y="1840468"/>
            <a:ext cx="4279826" cy="369332"/>
          </a:xfrm>
          <a:prstGeom prst="rect">
            <a:avLst/>
          </a:prstGeom>
          <a:noFill/>
        </p:spPr>
        <p:txBody>
          <a:bodyPr wrap="none" rtlCol="0">
            <a:spAutoFit/>
          </a:bodyPr>
          <a:lstStyle/>
          <a:p>
            <a:r>
              <a:rPr lang="en-US" b="1" dirty="0" smtClean="0">
                <a:solidFill>
                  <a:srgbClr val="00B0F0"/>
                </a:solidFill>
              </a:rPr>
              <a:t>FOR ALL – COLLEGE AND CAREER</a:t>
            </a:r>
            <a:endParaRPr lang="en-US" b="1" dirty="0">
              <a:solidFill>
                <a:srgbClr val="00B0F0"/>
              </a:solidFill>
            </a:endParaRPr>
          </a:p>
        </p:txBody>
      </p:sp>
      <p:sp>
        <p:nvSpPr>
          <p:cNvPr id="7" name="TextBox 6"/>
          <p:cNvSpPr txBox="1"/>
          <p:nvPr/>
        </p:nvSpPr>
        <p:spPr>
          <a:xfrm>
            <a:off x="118800" y="1327540"/>
            <a:ext cx="1005403" cy="369332"/>
          </a:xfrm>
          <a:prstGeom prst="rect">
            <a:avLst/>
          </a:prstGeom>
          <a:noFill/>
        </p:spPr>
        <p:txBody>
          <a:bodyPr wrap="none" rtlCol="0">
            <a:spAutoFit/>
          </a:bodyPr>
          <a:lstStyle/>
          <a:p>
            <a:r>
              <a:rPr lang="en-US" dirty="0" smtClean="0"/>
              <a:t>GRADE</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713611005"/>
              </p:ext>
            </p:extLst>
          </p:nvPr>
        </p:nvGraphicFramePr>
        <p:xfrm>
          <a:off x="1124203" y="3505200"/>
          <a:ext cx="7867391" cy="381000"/>
        </p:xfrm>
        <a:graphic>
          <a:graphicData uri="http://schemas.openxmlformats.org/drawingml/2006/table">
            <a:tbl>
              <a:tblPr firstRow="1" bandRow="1">
                <a:tableStyleId>{5C22544A-7EE6-4342-B048-85BDC9FD1C3A}</a:tableStyleId>
              </a:tblPr>
              <a:tblGrid>
                <a:gridCol w="1123913"/>
                <a:gridCol w="1123913"/>
                <a:gridCol w="1123913"/>
                <a:gridCol w="1123913"/>
                <a:gridCol w="1123913"/>
                <a:gridCol w="1123913"/>
                <a:gridCol w="1123913"/>
              </a:tblGrid>
              <a:tr h="381000">
                <a:tc>
                  <a:txBody>
                    <a:bodyPr/>
                    <a:lstStyle/>
                    <a:p>
                      <a:pPr algn="ctr"/>
                      <a:r>
                        <a:rPr lang="en-US" dirty="0" smtClean="0"/>
                        <a:t>6H</a:t>
                      </a:r>
                      <a:endParaRPr lang="en-US" dirty="0"/>
                    </a:p>
                  </a:txBody>
                  <a:tcPr>
                    <a:solidFill>
                      <a:srgbClr val="0070C0"/>
                    </a:solidFill>
                  </a:tcPr>
                </a:tc>
                <a:tc>
                  <a:txBody>
                    <a:bodyPr/>
                    <a:lstStyle/>
                    <a:p>
                      <a:pPr algn="ctr"/>
                      <a:r>
                        <a:rPr lang="en-US" dirty="0" smtClean="0"/>
                        <a:t>7H</a:t>
                      </a:r>
                      <a:endParaRPr lang="en-US" dirty="0"/>
                    </a:p>
                  </a:txBody>
                  <a:tcPr>
                    <a:solidFill>
                      <a:srgbClr val="0070C0"/>
                    </a:solidFill>
                  </a:tcPr>
                </a:tc>
                <a:tc>
                  <a:txBody>
                    <a:bodyPr/>
                    <a:lstStyle/>
                    <a:p>
                      <a:pPr algn="ctr"/>
                      <a:r>
                        <a:rPr lang="en-US" dirty="0" smtClean="0"/>
                        <a:t>8H</a:t>
                      </a:r>
                      <a:endParaRPr lang="en-US" dirty="0"/>
                    </a:p>
                  </a:txBody>
                  <a:tcPr>
                    <a:solidFill>
                      <a:srgbClr val="0070C0"/>
                    </a:solidFill>
                  </a:tcPr>
                </a:tc>
                <a:tc>
                  <a:txBody>
                    <a:bodyPr/>
                    <a:lstStyle/>
                    <a:p>
                      <a:pPr algn="ctr"/>
                      <a:r>
                        <a:rPr lang="en-US" dirty="0" smtClean="0"/>
                        <a:t>A1H</a:t>
                      </a:r>
                      <a:endParaRPr lang="en-US" dirty="0"/>
                    </a:p>
                  </a:txBody>
                  <a:tcPr>
                    <a:solidFill>
                      <a:srgbClr val="0070C0"/>
                    </a:solidFill>
                  </a:tcPr>
                </a:tc>
                <a:tc>
                  <a:txBody>
                    <a:bodyPr/>
                    <a:lstStyle/>
                    <a:p>
                      <a:pPr algn="ctr"/>
                      <a:r>
                        <a:rPr lang="en-US" dirty="0" smtClean="0"/>
                        <a:t>GH</a:t>
                      </a:r>
                      <a:endParaRPr lang="en-US" dirty="0"/>
                    </a:p>
                  </a:txBody>
                  <a:tcPr>
                    <a:solidFill>
                      <a:srgbClr val="0070C0"/>
                    </a:solidFill>
                  </a:tcPr>
                </a:tc>
                <a:tc>
                  <a:txBody>
                    <a:bodyPr/>
                    <a:lstStyle/>
                    <a:p>
                      <a:pPr algn="ctr"/>
                      <a:r>
                        <a:rPr lang="en-US" dirty="0" smtClean="0"/>
                        <a:t>A2H</a:t>
                      </a:r>
                      <a:endParaRPr lang="en-US" dirty="0"/>
                    </a:p>
                  </a:txBody>
                  <a:tcPr>
                    <a:solidFill>
                      <a:srgbClr val="0070C0"/>
                    </a:solidFill>
                  </a:tcPr>
                </a:tc>
                <a:tc>
                  <a:txBody>
                    <a:bodyPr/>
                    <a:lstStyle/>
                    <a:p>
                      <a:pPr algn="ctr"/>
                      <a:r>
                        <a:rPr lang="en-US" dirty="0" smtClean="0"/>
                        <a:t>AP</a:t>
                      </a:r>
                      <a:endParaRPr lang="en-US" dirty="0"/>
                    </a:p>
                  </a:txBody>
                  <a:tcPr>
                    <a:solidFill>
                      <a:srgbClr val="0070C0"/>
                    </a:solidFill>
                  </a:tcPr>
                </a:tc>
              </a:tr>
            </a:tbl>
          </a:graphicData>
        </a:graphic>
      </p:graphicFrame>
      <p:sp>
        <p:nvSpPr>
          <p:cNvPr id="9" name="TextBox 8"/>
          <p:cNvSpPr txBox="1"/>
          <p:nvPr/>
        </p:nvSpPr>
        <p:spPr>
          <a:xfrm>
            <a:off x="367398" y="2971800"/>
            <a:ext cx="5576202" cy="369332"/>
          </a:xfrm>
          <a:prstGeom prst="rect">
            <a:avLst/>
          </a:prstGeom>
          <a:noFill/>
        </p:spPr>
        <p:txBody>
          <a:bodyPr wrap="square" rtlCol="0">
            <a:spAutoFit/>
          </a:bodyPr>
          <a:lstStyle/>
          <a:p>
            <a:r>
              <a:rPr lang="en-US" b="1" dirty="0">
                <a:solidFill>
                  <a:srgbClr val="0070C0"/>
                </a:solidFill>
              </a:rPr>
              <a:t>HIGH </a:t>
            </a:r>
            <a:r>
              <a:rPr lang="en-US" b="1" dirty="0" smtClean="0">
                <a:solidFill>
                  <a:srgbClr val="0070C0"/>
                </a:solidFill>
              </a:rPr>
              <a:t>ACHIEVER - ENRICHMENT</a:t>
            </a:r>
            <a:endParaRPr lang="en-US" b="1" dirty="0">
              <a:solidFill>
                <a:srgbClr val="0070C0"/>
              </a:solidFill>
            </a:endParaRPr>
          </a:p>
        </p:txBody>
      </p:sp>
      <p:sp>
        <p:nvSpPr>
          <p:cNvPr id="11" name="TextBox 10"/>
          <p:cNvSpPr txBox="1"/>
          <p:nvPr/>
        </p:nvSpPr>
        <p:spPr>
          <a:xfrm>
            <a:off x="367398" y="4267200"/>
            <a:ext cx="4348434" cy="369332"/>
          </a:xfrm>
          <a:prstGeom prst="rect">
            <a:avLst/>
          </a:prstGeom>
          <a:noFill/>
        </p:spPr>
        <p:txBody>
          <a:bodyPr wrap="none" rtlCol="0">
            <a:spAutoFit/>
          </a:bodyPr>
          <a:lstStyle/>
          <a:p>
            <a:r>
              <a:rPr lang="en-US" b="1" dirty="0" smtClean="0">
                <a:solidFill>
                  <a:srgbClr val="7030A0"/>
                </a:solidFill>
              </a:rPr>
              <a:t>CONCURRENTLY – A2/PC and STATS </a:t>
            </a:r>
            <a:endParaRPr lang="en-US" b="1" dirty="0">
              <a:solidFill>
                <a:srgbClr val="7030A0"/>
              </a:solidFill>
            </a:endParaRPr>
          </a:p>
        </p:txBody>
      </p:sp>
      <p:graphicFrame>
        <p:nvGraphicFramePr>
          <p:cNvPr id="14" name="Table 13"/>
          <p:cNvGraphicFramePr>
            <a:graphicFrameLocks noGrp="1"/>
          </p:cNvGraphicFramePr>
          <p:nvPr>
            <p:extLst>
              <p:ext uri="{D42A27DB-BD31-4B8C-83A1-F6EECF244321}">
                <p14:modId xmlns:p14="http://schemas.microsoft.com/office/powerpoint/2010/main" val="1818076174"/>
              </p:ext>
            </p:extLst>
          </p:nvPr>
        </p:nvGraphicFramePr>
        <p:xfrm>
          <a:off x="1115642" y="4800600"/>
          <a:ext cx="7867391" cy="381000"/>
        </p:xfrm>
        <a:graphic>
          <a:graphicData uri="http://schemas.openxmlformats.org/drawingml/2006/table">
            <a:tbl>
              <a:tblPr firstRow="1" bandRow="1">
                <a:tableStyleId>{5C22544A-7EE6-4342-B048-85BDC9FD1C3A}</a:tableStyleId>
              </a:tblPr>
              <a:tblGrid>
                <a:gridCol w="1123913"/>
                <a:gridCol w="1123913"/>
                <a:gridCol w="1123913"/>
                <a:gridCol w="1123913"/>
                <a:gridCol w="1123913"/>
                <a:gridCol w="1123913"/>
                <a:gridCol w="1123913"/>
              </a:tblGrid>
              <a:tr h="381000">
                <a:tc>
                  <a:txBody>
                    <a:bodyPr/>
                    <a:lstStyle/>
                    <a:p>
                      <a:pPr algn="ctr"/>
                      <a:r>
                        <a:rPr lang="en-US" dirty="0" smtClean="0"/>
                        <a:t>6</a:t>
                      </a:r>
                      <a:endParaRPr lang="en-US" dirty="0"/>
                    </a:p>
                  </a:txBody>
                  <a:tcPr>
                    <a:solidFill>
                      <a:srgbClr val="7030A0"/>
                    </a:solidFill>
                  </a:tcPr>
                </a:tc>
                <a:tc>
                  <a:txBody>
                    <a:bodyPr/>
                    <a:lstStyle/>
                    <a:p>
                      <a:pPr algn="ctr"/>
                      <a:r>
                        <a:rPr lang="en-US" dirty="0" smtClean="0"/>
                        <a:t>7</a:t>
                      </a:r>
                      <a:endParaRPr lang="en-US" dirty="0"/>
                    </a:p>
                  </a:txBody>
                  <a:tcPr>
                    <a:solidFill>
                      <a:srgbClr val="7030A0"/>
                    </a:solidFill>
                  </a:tcPr>
                </a:tc>
                <a:tc>
                  <a:txBody>
                    <a:bodyPr/>
                    <a:lstStyle/>
                    <a:p>
                      <a:pPr algn="ctr"/>
                      <a:r>
                        <a:rPr lang="en-US" dirty="0" smtClean="0"/>
                        <a:t>8</a:t>
                      </a:r>
                      <a:endParaRPr lang="en-US" dirty="0"/>
                    </a:p>
                  </a:txBody>
                  <a:tcPr>
                    <a:solidFill>
                      <a:srgbClr val="7030A0"/>
                    </a:solidFill>
                  </a:tcPr>
                </a:tc>
                <a:tc>
                  <a:txBody>
                    <a:bodyPr/>
                    <a:lstStyle/>
                    <a:p>
                      <a:pPr algn="ctr"/>
                      <a:r>
                        <a:rPr lang="en-US" dirty="0" smtClean="0"/>
                        <a:t>A1</a:t>
                      </a:r>
                      <a:endParaRPr lang="en-US" dirty="0"/>
                    </a:p>
                  </a:txBody>
                  <a:tcPr>
                    <a:solidFill>
                      <a:srgbClr val="7030A0"/>
                    </a:solidFill>
                  </a:tcPr>
                </a:tc>
                <a:tc>
                  <a:txBody>
                    <a:bodyPr/>
                    <a:lstStyle/>
                    <a:p>
                      <a:pPr algn="ctr"/>
                      <a:r>
                        <a:rPr lang="en-US" dirty="0" smtClean="0"/>
                        <a:t>G</a:t>
                      </a:r>
                      <a:endParaRPr lang="en-US" dirty="0"/>
                    </a:p>
                  </a:txBody>
                  <a:tcPr>
                    <a:solidFill>
                      <a:srgbClr val="7030A0"/>
                    </a:solidFill>
                  </a:tcPr>
                </a:tc>
                <a:tc>
                  <a:txBody>
                    <a:bodyPr/>
                    <a:lstStyle/>
                    <a:p>
                      <a:pPr algn="ctr"/>
                      <a:r>
                        <a:rPr lang="en-US" dirty="0" smtClean="0"/>
                        <a:t>A2/PC</a:t>
                      </a:r>
                      <a:endParaRPr lang="en-US" dirty="0"/>
                    </a:p>
                  </a:txBody>
                  <a:tcPr>
                    <a:solidFill>
                      <a:srgbClr val="7030A0"/>
                    </a:solidFill>
                  </a:tcPr>
                </a:tc>
                <a:tc>
                  <a:txBody>
                    <a:bodyPr/>
                    <a:lstStyle/>
                    <a:p>
                      <a:pPr algn="ctr"/>
                      <a:r>
                        <a:rPr lang="en-US" dirty="0" smtClean="0"/>
                        <a:t>AP</a:t>
                      </a:r>
                      <a:endParaRPr lang="en-US" dirty="0"/>
                    </a:p>
                  </a:txBody>
                  <a:tcPr>
                    <a:solidFill>
                      <a:srgbClr val="7030A0"/>
                    </a:solidFill>
                  </a:tcPr>
                </a:tc>
              </a:tr>
            </a:tbl>
          </a:graphicData>
        </a:graphic>
      </p:graphicFrame>
      <p:sp>
        <p:nvSpPr>
          <p:cNvPr id="15" name="Rectangle 14"/>
          <p:cNvSpPr/>
          <p:nvPr/>
        </p:nvSpPr>
        <p:spPr>
          <a:xfrm>
            <a:off x="6739719" y="4451866"/>
            <a:ext cx="533400" cy="305095"/>
          </a:xfrm>
          <a:prstGeom prst="rect">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t>STAT</a:t>
            </a:r>
            <a:endParaRPr lang="en-US" sz="1000" b="1" dirty="0"/>
          </a:p>
        </p:txBody>
      </p:sp>
      <p:sp>
        <p:nvSpPr>
          <p:cNvPr id="13" name="TextBox 10"/>
          <p:cNvSpPr txBox="1"/>
          <p:nvPr/>
        </p:nvSpPr>
        <p:spPr>
          <a:xfrm>
            <a:off x="289716" y="5525069"/>
            <a:ext cx="6187284" cy="369332"/>
          </a:xfrm>
          <a:prstGeom prst="rect">
            <a:avLst/>
          </a:prstGeom>
          <a:noFill/>
        </p:spPr>
        <p:txBody>
          <a:bodyPr wrap="square" rtlCol="0">
            <a:spAutoFit/>
          </a:bodyPr>
          <a:lstStyle/>
          <a:p>
            <a:pPr marL="0" marR="0">
              <a:spcBef>
                <a:spcPts val="0"/>
              </a:spcBef>
              <a:spcAft>
                <a:spcPts val="0"/>
              </a:spcAft>
            </a:pPr>
            <a:r>
              <a:rPr lang="en-US" b="1" dirty="0" smtClean="0">
                <a:solidFill>
                  <a:srgbClr val="7030A0"/>
                </a:solidFill>
                <a:latin typeface="+mj-lt"/>
                <a:ea typeface="Times New Roman"/>
                <a:cs typeface="Times New Roman"/>
              </a:rPr>
              <a:t>CONCURRENTLY – DOUBLE UP</a:t>
            </a:r>
            <a:r>
              <a:rPr lang="en-US" sz="1800" b="1" kern="1200" dirty="0" smtClean="0">
                <a:solidFill>
                  <a:srgbClr val="FF0000"/>
                </a:solidFill>
                <a:effectLst/>
                <a:latin typeface="+mj-lt"/>
                <a:ea typeface="Times New Roman"/>
                <a:cs typeface="Times New Roman"/>
              </a:rPr>
              <a:t> </a:t>
            </a:r>
            <a:endParaRPr lang="en-US" sz="1200" dirty="0">
              <a:effectLst/>
              <a:latin typeface="+mj-lt"/>
              <a:ea typeface="Times New Roman"/>
            </a:endParaRPr>
          </a:p>
        </p:txBody>
      </p:sp>
      <p:graphicFrame>
        <p:nvGraphicFramePr>
          <p:cNvPr id="16" name="Table 15"/>
          <p:cNvGraphicFramePr>
            <a:graphicFrameLocks noGrp="1"/>
          </p:cNvGraphicFramePr>
          <p:nvPr>
            <p:extLst>
              <p:ext uri="{D42A27DB-BD31-4B8C-83A1-F6EECF244321}">
                <p14:modId xmlns:p14="http://schemas.microsoft.com/office/powerpoint/2010/main" val="4124539606"/>
              </p:ext>
            </p:extLst>
          </p:nvPr>
        </p:nvGraphicFramePr>
        <p:xfrm>
          <a:off x="1124203" y="6096000"/>
          <a:ext cx="7867391" cy="381000"/>
        </p:xfrm>
        <a:graphic>
          <a:graphicData uri="http://schemas.openxmlformats.org/drawingml/2006/table">
            <a:tbl>
              <a:tblPr firstRow="1" bandRow="1">
                <a:tableStyleId>{5C22544A-7EE6-4342-B048-85BDC9FD1C3A}</a:tableStyleId>
              </a:tblPr>
              <a:tblGrid>
                <a:gridCol w="1123913"/>
                <a:gridCol w="1123913"/>
                <a:gridCol w="1123913"/>
                <a:gridCol w="1123913"/>
                <a:gridCol w="1123913"/>
                <a:gridCol w="1123913"/>
                <a:gridCol w="1123913"/>
              </a:tblGrid>
              <a:tr h="381000">
                <a:tc>
                  <a:txBody>
                    <a:bodyPr/>
                    <a:lstStyle/>
                    <a:p>
                      <a:pPr algn="ctr"/>
                      <a:r>
                        <a:rPr lang="en-US" dirty="0" smtClean="0"/>
                        <a:t>6</a:t>
                      </a:r>
                      <a:endParaRPr lang="en-US" dirty="0"/>
                    </a:p>
                  </a:txBody>
                  <a:tcPr>
                    <a:solidFill>
                      <a:srgbClr val="7030A0"/>
                    </a:solidFill>
                  </a:tcPr>
                </a:tc>
                <a:tc>
                  <a:txBody>
                    <a:bodyPr/>
                    <a:lstStyle/>
                    <a:p>
                      <a:pPr algn="ctr"/>
                      <a:r>
                        <a:rPr lang="en-US" dirty="0" smtClean="0"/>
                        <a:t>7</a:t>
                      </a:r>
                      <a:endParaRPr lang="en-US" dirty="0"/>
                    </a:p>
                  </a:txBody>
                  <a:tcPr>
                    <a:solidFill>
                      <a:srgbClr val="7030A0"/>
                    </a:solidFill>
                  </a:tcPr>
                </a:tc>
                <a:tc>
                  <a:txBody>
                    <a:bodyPr/>
                    <a:lstStyle/>
                    <a:p>
                      <a:pPr algn="ctr"/>
                      <a:r>
                        <a:rPr lang="en-US" dirty="0" smtClean="0"/>
                        <a:t>8</a:t>
                      </a:r>
                      <a:endParaRPr lang="en-US" dirty="0"/>
                    </a:p>
                  </a:txBody>
                  <a:tcPr>
                    <a:solidFill>
                      <a:srgbClr val="7030A0"/>
                    </a:solidFill>
                  </a:tcPr>
                </a:tc>
                <a:tc>
                  <a:txBody>
                    <a:bodyPr/>
                    <a:lstStyle/>
                    <a:p>
                      <a:pPr algn="ctr"/>
                      <a:r>
                        <a:rPr lang="en-US" dirty="0" smtClean="0"/>
                        <a:t>A1</a:t>
                      </a:r>
                      <a:endParaRPr lang="en-US" dirty="0"/>
                    </a:p>
                  </a:txBody>
                  <a:tcPr>
                    <a:solidFill>
                      <a:srgbClr val="7030A0"/>
                    </a:solidFill>
                  </a:tcPr>
                </a:tc>
                <a:tc>
                  <a:txBody>
                    <a:bodyPr/>
                    <a:lstStyle/>
                    <a:p>
                      <a:pPr algn="ctr"/>
                      <a:r>
                        <a:rPr lang="en-US" dirty="0" smtClean="0"/>
                        <a:t>G</a:t>
                      </a:r>
                      <a:endParaRPr lang="en-US" dirty="0"/>
                    </a:p>
                  </a:txBody>
                  <a:tcPr>
                    <a:solidFill>
                      <a:srgbClr val="7030A0"/>
                    </a:solidFill>
                  </a:tcPr>
                </a:tc>
                <a:tc>
                  <a:txBody>
                    <a:bodyPr/>
                    <a:lstStyle/>
                    <a:p>
                      <a:pPr algn="ctr"/>
                      <a:r>
                        <a:rPr lang="en-US" dirty="0" smtClean="0"/>
                        <a:t>A2/PC</a:t>
                      </a:r>
                      <a:endParaRPr lang="en-US" dirty="0"/>
                    </a:p>
                  </a:txBody>
                  <a:tcPr>
                    <a:solidFill>
                      <a:srgbClr val="7030A0"/>
                    </a:solidFill>
                  </a:tcPr>
                </a:tc>
                <a:tc>
                  <a:txBody>
                    <a:bodyPr/>
                    <a:lstStyle/>
                    <a:p>
                      <a:pPr algn="ctr"/>
                      <a:r>
                        <a:rPr lang="en-US" dirty="0" smtClean="0"/>
                        <a:t>AP</a:t>
                      </a:r>
                      <a:endParaRPr lang="en-US" dirty="0"/>
                    </a:p>
                  </a:txBody>
                  <a:tcPr>
                    <a:solidFill>
                      <a:srgbClr val="7030A0"/>
                    </a:solidFill>
                  </a:tcPr>
                </a:tc>
              </a:tr>
            </a:tbl>
          </a:graphicData>
        </a:graphic>
      </p:graphicFrame>
      <p:sp>
        <p:nvSpPr>
          <p:cNvPr id="17" name="Rectangle 16"/>
          <p:cNvSpPr/>
          <p:nvPr/>
        </p:nvSpPr>
        <p:spPr>
          <a:xfrm>
            <a:off x="6747681" y="5709734"/>
            <a:ext cx="1177119" cy="337213"/>
          </a:xfrm>
          <a:prstGeom prst="rect">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AP Stats</a:t>
            </a:r>
            <a:endParaRPr lang="en-US" b="1" dirty="0"/>
          </a:p>
        </p:txBody>
      </p:sp>
    </p:spTree>
    <p:extLst>
      <p:ext uri="{BB962C8B-B14F-4D97-AF65-F5344CB8AC3E}">
        <p14:creationId xmlns:p14="http://schemas.microsoft.com/office/powerpoint/2010/main" val="28686096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2105" y="1648361"/>
            <a:ext cx="6130076" cy="1323439"/>
          </a:xfrm>
          <a:prstGeom prst="rect">
            <a:avLst/>
          </a:prstGeom>
          <a:noFill/>
        </p:spPr>
        <p:txBody>
          <a:bodyPr wrap="none" rtlCol="0">
            <a:spAutoFit/>
          </a:bodyPr>
          <a:lstStyle/>
          <a:p>
            <a:r>
              <a:rPr lang="en-US" sz="8000" dirty="0" smtClean="0">
                <a:effectLst>
                  <a:outerShdw blurRad="38100" dist="38100" dir="2700000" algn="tl">
                    <a:srgbClr val="000000">
                      <a:alpha val="43137"/>
                    </a:srgbClr>
                  </a:outerShdw>
                </a:effectLst>
              </a:rPr>
              <a:t>Diana </a:t>
            </a:r>
            <a:r>
              <a:rPr lang="en-US" sz="8000" dirty="0" err="1" smtClean="0">
                <a:effectLst>
                  <a:outerShdw blurRad="38100" dist="38100" dir="2700000" algn="tl">
                    <a:srgbClr val="000000">
                      <a:alpha val="43137"/>
                    </a:srgbClr>
                  </a:outerShdw>
                </a:effectLst>
              </a:rPr>
              <a:t>Kolhoff</a:t>
            </a:r>
            <a:endParaRPr lang="en-US" sz="8000" dirty="0">
              <a:effectLst>
                <a:outerShdw blurRad="38100" dist="38100" dir="2700000" algn="tl">
                  <a:srgbClr val="000000">
                    <a:alpha val="43137"/>
                  </a:srgbClr>
                </a:outerShdw>
              </a:effectLst>
            </a:endParaRPr>
          </a:p>
        </p:txBody>
      </p:sp>
      <p:sp>
        <p:nvSpPr>
          <p:cNvPr id="5" name="TextBox 4"/>
          <p:cNvSpPr txBox="1"/>
          <p:nvPr/>
        </p:nvSpPr>
        <p:spPr>
          <a:xfrm>
            <a:off x="1176639" y="3750043"/>
            <a:ext cx="6428170" cy="1200329"/>
          </a:xfrm>
          <a:prstGeom prst="rect">
            <a:avLst/>
          </a:prstGeom>
          <a:noFill/>
        </p:spPr>
        <p:txBody>
          <a:bodyPr wrap="none" rtlCol="0">
            <a:spAutoFit/>
          </a:bodyPr>
          <a:lstStyle/>
          <a:p>
            <a:pPr algn="ctr"/>
            <a:r>
              <a:rPr lang="en-US" sz="2400" dirty="0" smtClean="0"/>
              <a:t>Mathematics Education Consultant, Long Island</a:t>
            </a:r>
          </a:p>
          <a:p>
            <a:pPr algn="ctr"/>
            <a:r>
              <a:rPr lang="en-US" sz="2400" dirty="0" smtClean="0"/>
              <a:t>www.mathampton.com</a:t>
            </a:r>
          </a:p>
          <a:p>
            <a:pPr algn="ctr"/>
            <a:r>
              <a:rPr lang="en-US" sz="2400" dirty="0" smtClean="0"/>
              <a:t>mathampton@gmail.com</a:t>
            </a:r>
            <a:endParaRPr lang="en-US" sz="2400" dirty="0"/>
          </a:p>
        </p:txBody>
      </p:sp>
    </p:spTree>
    <p:extLst>
      <p:ext uri="{BB962C8B-B14F-4D97-AF65-F5344CB8AC3E}">
        <p14:creationId xmlns:p14="http://schemas.microsoft.com/office/powerpoint/2010/main" val="8438049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86800" cy="914400"/>
          </a:xfrm>
        </p:spPr>
        <p:txBody>
          <a:bodyPr>
            <a:normAutofit/>
          </a:bodyPr>
          <a:lstStyle/>
          <a:p>
            <a:r>
              <a:rPr lang="en-US" sz="4400" b="1" dirty="0" smtClean="0"/>
              <a:t>Who do we accelerate?</a:t>
            </a:r>
            <a:endParaRPr lang="en-US" sz="4400" b="1"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8600" y="1828800"/>
            <a:ext cx="8706252" cy="3428999"/>
          </a:xfrm>
        </p:spPr>
      </p:pic>
      <p:sp>
        <p:nvSpPr>
          <p:cNvPr id="5" name="TextBox 4"/>
          <p:cNvSpPr txBox="1"/>
          <p:nvPr/>
        </p:nvSpPr>
        <p:spPr>
          <a:xfrm>
            <a:off x="0" y="5405735"/>
            <a:ext cx="9144000" cy="461665"/>
          </a:xfrm>
          <a:prstGeom prst="rect">
            <a:avLst/>
          </a:prstGeom>
          <a:noFill/>
        </p:spPr>
        <p:txBody>
          <a:bodyPr wrap="square" rtlCol="0">
            <a:spAutoFit/>
          </a:bodyPr>
          <a:lstStyle/>
          <a:p>
            <a:pPr algn="ctr"/>
            <a:r>
              <a:rPr lang="en-US" sz="2400" b="1" dirty="0" smtClean="0"/>
              <a:t>LD – Low Achieving – On Level – High Achieving – Gifted</a:t>
            </a:r>
            <a:endParaRPr lang="en-US" sz="2400" b="1" dirty="0"/>
          </a:p>
        </p:txBody>
      </p:sp>
    </p:spTree>
    <p:extLst>
      <p:ext uri="{BB962C8B-B14F-4D97-AF65-F5344CB8AC3E}">
        <p14:creationId xmlns:p14="http://schemas.microsoft.com/office/powerpoint/2010/main" val="12516012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86800" cy="914400"/>
          </a:xfrm>
        </p:spPr>
        <p:txBody>
          <a:bodyPr>
            <a:normAutofit/>
          </a:bodyPr>
          <a:lstStyle/>
          <a:p>
            <a:r>
              <a:rPr lang="en-US" sz="4400" b="1" dirty="0"/>
              <a:t>Who do we accelerate?</a:t>
            </a:r>
          </a:p>
        </p:txBody>
      </p:sp>
      <p:sp>
        <p:nvSpPr>
          <p:cNvPr id="3" name="Content Placeholder 2"/>
          <p:cNvSpPr>
            <a:spLocks noGrp="1"/>
          </p:cNvSpPr>
          <p:nvPr>
            <p:ph idx="1"/>
          </p:nvPr>
        </p:nvSpPr>
        <p:spPr/>
        <p:txBody>
          <a:bodyPr>
            <a:normAutofit/>
          </a:bodyPr>
          <a:lstStyle/>
          <a:p>
            <a:pPr marL="0" indent="0">
              <a:buNone/>
            </a:pPr>
            <a:r>
              <a:rPr lang="en-US" b="1" dirty="0" smtClean="0"/>
              <a:t>Screening Policy:</a:t>
            </a:r>
          </a:p>
          <a:p>
            <a:pPr marL="0" indent="0">
              <a:buNone/>
            </a:pPr>
            <a:r>
              <a:rPr lang="en-US" b="1" dirty="0"/>
              <a:t>	Common Assessment</a:t>
            </a:r>
          </a:p>
          <a:p>
            <a:pPr marL="0" indent="0">
              <a:buNone/>
            </a:pPr>
            <a:r>
              <a:rPr lang="en-US" b="1" dirty="0"/>
              <a:t>	</a:t>
            </a:r>
            <a:r>
              <a:rPr lang="en-US" b="1" dirty="0" smtClean="0"/>
              <a:t>NYS Assessments</a:t>
            </a:r>
          </a:p>
          <a:p>
            <a:pPr marL="0" indent="0">
              <a:buNone/>
            </a:pPr>
            <a:r>
              <a:rPr lang="en-US" b="1" dirty="0"/>
              <a:t>	</a:t>
            </a:r>
            <a:r>
              <a:rPr lang="en-US" b="1" dirty="0" smtClean="0"/>
              <a:t>Grade History</a:t>
            </a:r>
          </a:p>
          <a:p>
            <a:pPr marL="0" indent="0">
              <a:buNone/>
            </a:pPr>
            <a:r>
              <a:rPr lang="en-US" b="1" dirty="0"/>
              <a:t>	</a:t>
            </a:r>
            <a:r>
              <a:rPr lang="en-US" b="1" dirty="0" smtClean="0"/>
              <a:t>Teacher Recommendations</a:t>
            </a:r>
          </a:p>
          <a:p>
            <a:pPr marL="0" indent="0">
              <a:buNone/>
            </a:pPr>
            <a:r>
              <a:rPr lang="en-US" b="1" dirty="0" smtClean="0"/>
              <a:t>	Parent Involvement</a:t>
            </a:r>
          </a:p>
          <a:p>
            <a:pPr marL="0" indent="0">
              <a:buNone/>
            </a:pPr>
            <a:endParaRPr lang="en-US" b="1" dirty="0"/>
          </a:p>
          <a:p>
            <a:pPr marL="0" indent="0" algn="ctr">
              <a:buNone/>
            </a:pPr>
            <a:endParaRPr lang="en-US" b="1" dirty="0"/>
          </a:p>
        </p:txBody>
      </p:sp>
    </p:spTree>
    <p:extLst>
      <p:ext uri="{BB962C8B-B14F-4D97-AF65-F5344CB8AC3E}">
        <p14:creationId xmlns:p14="http://schemas.microsoft.com/office/powerpoint/2010/main" val="754013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86800" cy="914400"/>
          </a:xfrm>
        </p:spPr>
        <p:txBody>
          <a:bodyPr>
            <a:normAutofit/>
          </a:bodyPr>
          <a:lstStyle/>
          <a:p>
            <a:r>
              <a:rPr lang="en-US" sz="4400" b="1" dirty="0" smtClean="0"/>
              <a:t>When do we accelerate?</a:t>
            </a:r>
            <a:endParaRPr lang="en-US" sz="4400" b="1" dirty="0"/>
          </a:p>
        </p:txBody>
      </p:sp>
      <p:sp>
        <p:nvSpPr>
          <p:cNvPr id="3" name="Content Placeholder 2"/>
          <p:cNvSpPr>
            <a:spLocks noGrp="1"/>
          </p:cNvSpPr>
          <p:nvPr>
            <p:ph idx="1"/>
          </p:nvPr>
        </p:nvSpPr>
        <p:spPr>
          <a:xfrm>
            <a:off x="304800" y="1447800"/>
            <a:ext cx="8686800" cy="5410200"/>
          </a:xfrm>
        </p:spPr>
        <p:txBody>
          <a:bodyPr>
            <a:normAutofit/>
          </a:bodyPr>
          <a:lstStyle/>
          <a:p>
            <a:pPr marL="0" indent="0">
              <a:buNone/>
            </a:pPr>
            <a:r>
              <a:rPr lang="en-US" dirty="0" smtClean="0"/>
              <a:t>At what grade is the decision made?</a:t>
            </a:r>
          </a:p>
          <a:p>
            <a:pPr marL="0" indent="0">
              <a:buNone/>
            </a:pPr>
            <a:r>
              <a:rPr lang="en-US" dirty="0" smtClean="0"/>
              <a:t>Is there ability grouping prior to decision point?</a:t>
            </a:r>
          </a:p>
          <a:p>
            <a:pPr marL="0" indent="0">
              <a:buNone/>
            </a:pPr>
            <a:r>
              <a:rPr lang="en-US" dirty="0" smtClean="0"/>
              <a:t>What if we make the wrong decision?</a:t>
            </a:r>
          </a:p>
          <a:p>
            <a:pPr marL="0" indent="0">
              <a:buNone/>
            </a:pPr>
            <a:r>
              <a:rPr lang="en-US" dirty="0"/>
              <a:t>	</a:t>
            </a:r>
            <a:r>
              <a:rPr lang="en-US" dirty="0" smtClean="0"/>
              <a:t>Accelerate when Inappropriate</a:t>
            </a:r>
            <a:endParaRPr lang="en-US" dirty="0"/>
          </a:p>
          <a:p>
            <a:pPr marL="0" indent="0">
              <a:buNone/>
            </a:pPr>
            <a:r>
              <a:rPr lang="en-US" dirty="0" smtClean="0"/>
              <a:t>		Discouraged Students</a:t>
            </a:r>
          </a:p>
          <a:p>
            <a:pPr marL="0" indent="0">
              <a:buNone/>
            </a:pPr>
            <a:r>
              <a:rPr lang="en-US" dirty="0" smtClean="0"/>
              <a:t>		Must Repeat</a:t>
            </a:r>
          </a:p>
          <a:p>
            <a:pPr marL="0" indent="0">
              <a:buNone/>
            </a:pPr>
            <a:r>
              <a:rPr lang="en-US" dirty="0"/>
              <a:t>	</a:t>
            </a:r>
            <a:r>
              <a:rPr lang="en-US" dirty="0" smtClean="0"/>
              <a:t>	Slows Down the Class</a:t>
            </a:r>
          </a:p>
          <a:p>
            <a:pPr marL="0" indent="0">
              <a:buNone/>
            </a:pPr>
            <a:r>
              <a:rPr lang="en-US" dirty="0"/>
              <a:t>	</a:t>
            </a:r>
            <a:r>
              <a:rPr lang="en-US" dirty="0" smtClean="0"/>
              <a:t>Don’t Accelerate when Appropriate</a:t>
            </a:r>
          </a:p>
          <a:p>
            <a:pPr marL="0" indent="0">
              <a:buNone/>
            </a:pPr>
            <a:r>
              <a:rPr lang="en-US" dirty="0"/>
              <a:t>	</a:t>
            </a:r>
            <a:r>
              <a:rPr lang="en-US" dirty="0" smtClean="0"/>
              <a:t>	Missed Opportunity for Student</a:t>
            </a:r>
          </a:p>
          <a:p>
            <a:pPr marL="0" indent="0">
              <a:buNone/>
            </a:pPr>
            <a:r>
              <a:rPr lang="en-US" dirty="0"/>
              <a:t>	</a:t>
            </a:r>
            <a:r>
              <a:rPr lang="en-US" dirty="0" smtClean="0"/>
              <a:t>	Difficult to Get Back on Track</a:t>
            </a:r>
            <a:endParaRPr lang="en-US" dirty="0"/>
          </a:p>
        </p:txBody>
      </p:sp>
    </p:spTree>
    <p:extLst>
      <p:ext uri="{BB962C8B-B14F-4D97-AF65-F5344CB8AC3E}">
        <p14:creationId xmlns:p14="http://schemas.microsoft.com/office/powerpoint/2010/main" val="264396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86800" cy="914400"/>
          </a:xfrm>
        </p:spPr>
        <p:txBody>
          <a:bodyPr>
            <a:normAutofit/>
          </a:bodyPr>
          <a:lstStyle/>
          <a:p>
            <a:r>
              <a:rPr lang="en-US" sz="4400" dirty="0" smtClean="0"/>
              <a:t>Wa</a:t>
            </a:r>
            <a:r>
              <a:rPr lang="en-US" sz="4400" b="1" dirty="0" smtClean="0"/>
              <a:t>s it working?</a:t>
            </a:r>
            <a:endParaRPr lang="en-US" sz="4400" b="1" dirty="0"/>
          </a:p>
        </p:txBody>
      </p:sp>
      <p:sp>
        <p:nvSpPr>
          <p:cNvPr id="3" name="Content Placeholder 2"/>
          <p:cNvSpPr>
            <a:spLocks noGrp="1"/>
          </p:cNvSpPr>
          <p:nvPr>
            <p:ph idx="1"/>
          </p:nvPr>
        </p:nvSpPr>
        <p:spPr>
          <a:xfrm>
            <a:off x="304800" y="1447800"/>
            <a:ext cx="8686800" cy="5410200"/>
          </a:xfrm>
        </p:spPr>
        <p:txBody>
          <a:bodyPr>
            <a:normAutofit/>
          </a:bodyPr>
          <a:lstStyle/>
          <a:p>
            <a:pPr marL="0" indent="0">
              <a:buNone/>
            </a:pPr>
            <a:r>
              <a:rPr lang="en-US" dirty="0">
                <a:effectLst>
                  <a:outerShdw blurRad="38100" dist="38100" dir="2700000" algn="tl">
                    <a:srgbClr val="000000">
                      <a:alpha val="43137"/>
                    </a:srgbClr>
                  </a:outerShdw>
                </a:effectLst>
              </a:rPr>
              <a:t>Elaine </a:t>
            </a:r>
            <a:r>
              <a:rPr lang="en-US" dirty="0" err="1">
                <a:effectLst>
                  <a:outerShdw blurRad="38100" dist="38100" dir="2700000" algn="tl">
                    <a:srgbClr val="000000">
                      <a:alpha val="43137"/>
                    </a:srgbClr>
                  </a:outerShdw>
                </a:effectLst>
              </a:rPr>
              <a:t>Zseller</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Ph.D</a:t>
            </a:r>
            <a:endParaRPr lang="en-US" dirty="0">
              <a:effectLst>
                <a:outerShdw blurRad="38100" dist="38100" dir="2700000" algn="tl">
                  <a:srgbClr val="000000">
                    <a:alpha val="43137"/>
                  </a:srgbClr>
                </a:outerShdw>
              </a:effectLst>
            </a:endParaRPr>
          </a:p>
          <a:p>
            <a:pPr marL="0" indent="0">
              <a:buNone/>
            </a:pPr>
            <a:r>
              <a:rPr lang="en-US" dirty="0"/>
              <a:t>	Program </a:t>
            </a:r>
            <a:r>
              <a:rPr lang="en-US" dirty="0" smtClean="0"/>
              <a:t>Supervisor</a:t>
            </a:r>
          </a:p>
          <a:p>
            <a:pPr marL="0" indent="0">
              <a:buNone/>
            </a:pPr>
            <a:r>
              <a:rPr lang="en-US" dirty="0"/>
              <a:t>	Data Analysis and Curriculum Support</a:t>
            </a:r>
          </a:p>
          <a:p>
            <a:pPr marL="0" indent="0">
              <a:buNone/>
            </a:pPr>
            <a:r>
              <a:rPr lang="en-US" dirty="0"/>
              <a:t>	Nassau BOCES</a:t>
            </a:r>
          </a:p>
          <a:p>
            <a:endParaRPr lang="en-US" dirty="0">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13836198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p:cNvGraphicFramePr>
          <p:nvPr>
            <p:extLst>
              <p:ext uri="{D42A27DB-BD31-4B8C-83A1-F6EECF244321}">
                <p14:modId xmlns:p14="http://schemas.microsoft.com/office/powerpoint/2010/main" val="1686631275"/>
              </p:ext>
            </p:extLst>
          </p:nvPr>
        </p:nvGraphicFramePr>
        <p:xfrm>
          <a:off x="533400" y="2514600"/>
          <a:ext cx="8001000" cy="4156853"/>
        </p:xfrm>
        <a:graphic>
          <a:graphicData uri="http://schemas.openxmlformats.org/drawingml/2006/table">
            <a:tbl>
              <a:tblPr firstRow="1" firstCol="1" bandRow="1">
                <a:tableStyleId>{5C22544A-7EE6-4342-B048-85BDC9FD1C3A}</a:tableStyleId>
              </a:tblPr>
              <a:tblGrid>
                <a:gridCol w="2000250"/>
                <a:gridCol w="2000250"/>
                <a:gridCol w="2000250"/>
                <a:gridCol w="2000250"/>
              </a:tblGrid>
              <a:tr h="889338">
                <a:tc gridSpan="4">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marL="0" marR="0" algn="ctr">
                        <a:lnSpc>
                          <a:spcPct val="115000"/>
                        </a:lnSpc>
                        <a:spcBef>
                          <a:spcPts val="0"/>
                        </a:spcBef>
                        <a:spcAft>
                          <a:spcPts val="0"/>
                        </a:spcAft>
                      </a:pPr>
                      <a:r>
                        <a:rPr lang="en-US" sz="2400" b="1" dirty="0" smtClean="0">
                          <a:effectLst/>
                        </a:rPr>
                        <a:t>2012 </a:t>
                      </a:r>
                      <a:r>
                        <a:rPr lang="en-US" sz="2400" b="1" dirty="0">
                          <a:effectLst/>
                        </a:rPr>
                        <a:t>Integrated Algebra Success </a:t>
                      </a:r>
                      <a:r>
                        <a:rPr lang="en-US" sz="2400" b="1" dirty="0" smtClean="0">
                          <a:effectLst/>
                        </a:rPr>
                        <a:t>Rates</a:t>
                      </a:r>
                    </a:p>
                    <a:p>
                      <a:pPr marL="0" marR="0" algn="ctr">
                        <a:lnSpc>
                          <a:spcPct val="115000"/>
                        </a:lnSpc>
                        <a:spcBef>
                          <a:spcPts val="0"/>
                        </a:spcBef>
                        <a:spcAft>
                          <a:spcPts val="0"/>
                        </a:spcAft>
                      </a:pPr>
                      <a:r>
                        <a:rPr lang="en-US" sz="2400" b="1" dirty="0" smtClean="0">
                          <a:effectLst/>
                        </a:rPr>
                        <a:t>By Grade </a:t>
                      </a:r>
                      <a:r>
                        <a:rPr lang="en-US" sz="2400" b="1" dirty="0">
                          <a:effectLst/>
                        </a:rPr>
                        <a:t>Seven Year</a:t>
                      </a:r>
                      <a:endParaRPr lang="en-US" sz="2400" b="1" dirty="0">
                        <a:effectLst/>
                        <a:latin typeface="Calibri"/>
                        <a:ea typeface="Calibri"/>
                        <a:cs typeface="Times New Roman"/>
                      </a:endParaRPr>
                    </a:p>
                  </a:txBody>
                  <a:tcPr marL="65593" marR="65593" marT="0" marB="0"/>
                </a:tc>
                <a:tc hMerge="1">
                  <a:txBody>
                    <a:bodyPr/>
                    <a:lstStyle/>
                    <a:p>
                      <a:endParaRPr lang="en-US"/>
                    </a:p>
                  </a:txBody>
                  <a:tcPr/>
                </a:tc>
                <a:tc hMerge="1">
                  <a:txBody>
                    <a:bodyPr/>
                    <a:lstStyle/>
                    <a:p>
                      <a:endParaRPr lang="en-US"/>
                    </a:p>
                  </a:txBody>
                  <a:tcPr/>
                </a:tc>
                <a:tc hMerge="1">
                  <a:txBody>
                    <a:bodyPr/>
                    <a:lstStyle/>
                    <a:p>
                      <a:endParaRPr lang="en-US"/>
                    </a:p>
                  </a:txBody>
                  <a:tcPr/>
                </a:tc>
              </a:tr>
              <a:tr h="518781">
                <a:tc>
                  <a:txBody>
                    <a:bodyPr/>
                    <a:lstStyle>
                      <a:lvl1pPr marL="0" algn="l" rtl="0" eaLnBrk="1" latinLnBrk="0" hangingPunct="1">
                        <a:defRPr kumimoji="0" b="1" kern="1200">
                          <a:solidFill>
                            <a:schemeClr val="dk1"/>
                          </a:solidFill>
                          <a:latin typeface="Calibri"/>
                        </a:defRPr>
                      </a:lvl1pPr>
                      <a:lvl2pPr marL="457200" algn="l" rtl="0" eaLnBrk="1" latinLnBrk="0" hangingPunct="1">
                        <a:defRPr kumimoji="0" b="1" kern="1200">
                          <a:solidFill>
                            <a:schemeClr val="dk1"/>
                          </a:solidFill>
                          <a:latin typeface="Calibri"/>
                        </a:defRPr>
                      </a:lvl2pPr>
                      <a:lvl3pPr marL="914400" algn="l" rtl="0" eaLnBrk="1" latinLnBrk="0" hangingPunct="1">
                        <a:defRPr kumimoji="0" b="1" kern="1200">
                          <a:solidFill>
                            <a:schemeClr val="dk1"/>
                          </a:solidFill>
                          <a:latin typeface="Calibri"/>
                        </a:defRPr>
                      </a:lvl3pPr>
                      <a:lvl4pPr marL="1371600" algn="l" rtl="0" eaLnBrk="1" latinLnBrk="0" hangingPunct="1">
                        <a:defRPr kumimoji="0" b="1" kern="1200">
                          <a:solidFill>
                            <a:schemeClr val="dk1"/>
                          </a:solidFill>
                          <a:latin typeface="Calibri"/>
                        </a:defRPr>
                      </a:lvl4pPr>
                      <a:lvl5pPr marL="1828800" algn="l" rtl="0" eaLnBrk="1" latinLnBrk="0" hangingPunct="1">
                        <a:defRPr kumimoji="0" b="1" kern="1200">
                          <a:solidFill>
                            <a:schemeClr val="dk1"/>
                          </a:solidFill>
                          <a:latin typeface="Calibri"/>
                        </a:defRPr>
                      </a:lvl5pPr>
                      <a:lvl6pPr marL="2286000" algn="l" rtl="0" eaLnBrk="1" latinLnBrk="0" hangingPunct="1">
                        <a:defRPr kumimoji="0" b="1" kern="1200">
                          <a:solidFill>
                            <a:schemeClr val="dk1"/>
                          </a:solidFill>
                          <a:latin typeface="Calibri"/>
                        </a:defRPr>
                      </a:lvl6pPr>
                      <a:lvl7pPr marL="2743200" algn="l" rtl="0" eaLnBrk="1" latinLnBrk="0" hangingPunct="1">
                        <a:defRPr kumimoji="0" b="1" kern="1200">
                          <a:solidFill>
                            <a:schemeClr val="dk1"/>
                          </a:solidFill>
                          <a:latin typeface="Calibri"/>
                        </a:defRPr>
                      </a:lvl7pPr>
                      <a:lvl8pPr marL="3200400" algn="l" rtl="0" eaLnBrk="1" latinLnBrk="0" hangingPunct="1">
                        <a:defRPr kumimoji="0" b="1" kern="1200">
                          <a:solidFill>
                            <a:schemeClr val="dk1"/>
                          </a:solidFill>
                          <a:latin typeface="Calibri"/>
                        </a:defRPr>
                      </a:lvl8pPr>
                      <a:lvl9pPr marL="3657600" algn="l" rtl="0" eaLnBrk="1" latinLnBrk="0" hangingPunct="1">
                        <a:defRPr kumimoji="0" b="1" kern="1200">
                          <a:solidFill>
                            <a:schemeClr val="dk1"/>
                          </a:solidFill>
                          <a:latin typeface="Calibri"/>
                        </a:defRPr>
                      </a:lvl9pPr>
                    </a:lstStyle>
                    <a:p>
                      <a:pPr marL="0" marR="0" algn="ctr">
                        <a:lnSpc>
                          <a:spcPct val="115000"/>
                        </a:lnSpc>
                        <a:spcBef>
                          <a:spcPts val="0"/>
                        </a:spcBef>
                        <a:spcAft>
                          <a:spcPts val="0"/>
                        </a:spcAft>
                      </a:pPr>
                      <a:r>
                        <a:rPr lang="en-US" sz="2000" b="1" dirty="0">
                          <a:effectLst/>
                        </a:rPr>
                        <a:t>Grade 7 Level</a:t>
                      </a:r>
                      <a:endParaRPr lang="en-US" sz="2000" b="1" dirty="0">
                        <a:solidFill>
                          <a:schemeClr val="bg1"/>
                        </a:solidFill>
                        <a:effectLst/>
                        <a:latin typeface="Calibri"/>
                        <a:ea typeface="Calibri"/>
                        <a:cs typeface="Times New Roman"/>
                      </a:endParaRPr>
                    </a:p>
                  </a:txBody>
                  <a:tcPr marL="65593" marR="65593" marT="0" marB="0"/>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marL="0" marR="0" algn="ctr">
                        <a:lnSpc>
                          <a:spcPct val="115000"/>
                        </a:lnSpc>
                        <a:spcBef>
                          <a:spcPts val="0"/>
                        </a:spcBef>
                        <a:spcAft>
                          <a:spcPts val="0"/>
                        </a:spcAft>
                      </a:pPr>
                      <a:r>
                        <a:rPr lang="en-US" sz="1600" b="1" dirty="0" smtClean="0">
                          <a:effectLst/>
                        </a:rPr>
                        <a:t>7</a:t>
                      </a:r>
                      <a:r>
                        <a:rPr lang="en-US" sz="1600" b="1" baseline="30000" dirty="0" smtClean="0">
                          <a:effectLst/>
                        </a:rPr>
                        <a:t>th</a:t>
                      </a:r>
                      <a:r>
                        <a:rPr lang="en-US" sz="1600" b="1" dirty="0" smtClean="0">
                          <a:effectLst/>
                        </a:rPr>
                        <a:t>  in 2009</a:t>
                      </a:r>
                      <a:endParaRPr lang="en-US" sz="1600" b="1" dirty="0">
                        <a:effectLst/>
                      </a:endParaRPr>
                    </a:p>
                    <a:p>
                      <a:pPr marL="0" marR="0" algn="ctr">
                        <a:lnSpc>
                          <a:spcPct val="115000"/>
                        </a:lnSpc>
                        <a:spcBef>
                          <a:spcPts val="0"/>
                        </a:spcBef>
                        <a:spcAft>
                          <a:spcPts val="0"/>
                        </a:spcAft>
                      </a:pPr>
                      <a:r>
                        <a:rPr lang="en-US" sz="1600" b="1" dirty="0">
                          <a:effectLst/>
                        </a:rPr>
                        <a:t>Extended Students</a:t>
                      </a:r>
                      <a:endParaRPr lang="en-US" sz="1600" b="1" dirty="0">
                        <a:effectLst/>
                        <a:latin typeface="Calibri"/>
                        <a:ea typeface="Calibri"/>
                        <a:cs typeface="Times New Roman"/>
                      </a:endParaRPr>
                    </a:p>
                  </a:txBody>
                  <a:tcPr marL="65593" marR="65593" marT="0" marB="0"/>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marL="0" marR="0" algn="ctr">
                        <a:lnSpc>
                          <a:spcPct val="115000"/>
                        </a:lnSpc>
                        <a:spcBef>
                          <a:spcPts val="0"/>
                        </a:spcBef>
                        <a:spcAft>
                          <a:spcPts val="0"/>
                        </a:spcAft>
                      </a:pPr>
                      <a:r>
                        <a:rPr lang="en-US" sz="1600" b="1" dirty="0" smtClean="0">
                          <a:effectLst/>
                        </a:rPr>
                        <a:t>7</a:t>
                      </a:r>
                      <a:r>
                        <a:rPr lang="en-US" sz="1600" b="1" baseline="30000" dirty="0" smtClean="0">
                          <a:effectLst/>
                        </a:rPr>
                        <a:t>th</a:t>
                      </a:r>
                      <a:r>
                        <a:rPr lang="en-US" sz="1600" b="1" dirty="0" smtClean="0">
                          <a:effectLst/>
                        </a:rPr>
                        <a:t>  in 2010</a:t>
                      </a:r>
                      <a:endParaRPr lang="en-US" sz="1600" b="1" dirty="0">
                        <a:effectLst/>
                      </a:endParaRPr>
                    </a:p>
                    <a:p>
                      <a:pPr marL="0" marR="0" algn="ctr">
                        <a:lnSpc>
                          <a:spcPct val="115000"/>
                        </a:lnSpc>
                        <a:spcBef>
                          <a:spcPts val="0"/>
                        </a:spcBef>
                        <a:spcAft>
                          <a:spcPts val="0"/>
                        </a:spcAft>
                      </a:pPr>
                      <a:r>
                        <a:rPr lang="en-US" sz="1600" b="1" dirty="0">
                          <a:effectLst/>
                        </a:rPr>
                        <a:t>Traditional Students</a:t>
                      </a:r>
                      <a:endParaRPr lang="en-US" sz="1600" b="1" dirty="0">
                        <a:effectLst/>
                        <a:latin typeface="Calibri"/>
                        <a:ea typeface="Calibri"/>
                        <a:cs typeface="Times New Roman"/>
                      </a:endParaRPr>
                    </a:p>
                  </a:txBody>
                  <a:tcPr marL="65593" marR="65593" marT="0" marB="0"/>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marL="0" marR="0" algn="ctr">
                        <a:lnSpc>
                          <a:spcPct val="115000"/>
                        </a:lnSpc>
                        <a:spcBef>
                          <a:spcPts val="0"/>
                        </a:spcBef>
                        <a:spcAft>
                          <a:spcPts val="0"/>
                        </a:spcAft>
                      </a:pPr>
                      <a:r>
                        <a:rPr lang="en-US" sz="1600" b="1" dirty="0" smtClean="0">
                          <a:effectLst/>
                        </a:rPr>
                        <a:t>7</a:t>
                      </a:r>
                      <a:r>
                        <a:rPr lang="en-US" sz="1600" b="1" baseline="30000" dirty="0" smtClean="0">
                          <a:effectLst/>
                        </a:rPr>
                        <a:t>th</a:t>
                      </a:r>
                      <a:r>
                        <a:rPr lang="en-US" sz="1600" b="1" dirty="0" smtClean="0">
                          <a:effectLst/>
                        </a:rPr>
                        <a:t>  in 2011</a:t>
                      </a:r>
                      <a:endParaRPr lang="en-US" sz="1600" b="1" dirty="0">
                        <a:effectLst/>
                      </a:endParaRPr>
                    </a:p>
                    <a:p>
                      <a:pPr marL="0" marR="0" algn="ctr">
                        <a:lnSpc>
                          <a:spcPct val="115000"/>
                        </a:lnSpc>
                        <a:spcBef>
                          <a:spcPts val="0"/>
                        </a:spcBef>
                        <a:spcAft>
                          <a:spcPts val="0"/>
                        </a:spcAft>
                      </a:pPr>
                      <a:r>
                        <a:rPr lang="en-US" sz="1600" b="1" dirty="0">
                          <a:effectLst/>
                        </a:rPr>
                        <a:t>Accelerated Students</a:t>
                      </a:r>
                      <a:endParaRPr lang="en-US" sz="1600" b="1" dirty="0">
                        <a:effectLst/>
                        <a:latin typeface="Calibri"/>
                        <a:ea typeface="Calibri"/>
                        <a:cs typeface="Times New Roman"/>
                      </a:endParaRPr>
                    </a:p>
                  </a:txBody>
                  <a:tcPr marL="65593" marR="65593" marT="0" marB="0"/>
                </a:tc>
              </a:tr>
              <a:tr h="386669">
                <a:tc>
                  <a:txBody>
                    <a:bodyPr/>
                    <a:lstStyle>
                      <a:lvl1pPr marL="0" algn="l" rtl="0" eaLnBrk="1" latinLnBrk="0" hangingPunct="1">
                        <a:defRPr kumimoji="0" b="1" kern="1200">
                          <a:solidFill>
                            <a:schemeClr val="dk1"/>
                          </a:solidFill>
                          <a:latin typeface="Calibri"/>
                        </a:defRPr>
                      </a:lvl1pPr>
                      <a:lvl2pPr marL="457200" algn="l" rtl="0" eaLnBrk="1" latinLnBrk="0" hangingPunct="1">
                        <a:defRPr kumimoji="0" b="1" kern="1200">
                          <a:solidFill>
                            <a:schemeClr val="dk1"/>
                          </a:solidFill>
                          <a:latin typeface="Calibri"/>
                        </a:defRPr>
                      </a:lvl2pPr>
                      <a:lvl3pPr marL="914400" algn="l" rtl="0" eaLnBrk="1" latinLnBrk="0" hangingPunct="1">
                        <a:defRPr kumimoji="0" b="1" kern="1200">
                          <a:solidFill>
                            <a:schemeClr val="dk1"/>
                          </a:solidFill>
                          <a:latin typeface="Calibri"/>
                        </a:defRPr>
                      </a:lvl3pPr>
                      <a:lvl4pPr marL="1371600" algn="l" rtl="0" eaLnBrk="1" latinLnBrk="0" hangingPunct="1">
                        <a:defRPr kumimoji="0" b="1" kern="1200">
                          <a:solidFill>
                            <a:schemeClr val="dk1"/>
                          </a:solidFill>
                          <a:latin typeface="Calibri"/>
                        </a:defRPr>
                      </a:lvl4pPr>
                      <a:lvl5pPr marL="1828800" algn="l" rtl="0" eaLnBrk="1" latinLnBrk="0" hangingPunct="1">
                        <a:defRPr kumimoji="0" b="1" kern="1200">
                          <a:solidFill>
                            <a:schemeClr val="dk1"/>
                          </a:solidFill>
                          <a:latin typeface="Calibri"/>
                        </a:defRPr>
                      </a:lvl5pPr>
                      <a:lvl6pPr marL="2286000" algn="l" rtl="0" eaLnBrk="1" latinLnBrk="0" hangingPunct="1">
                        <a:defRPr kumimoji="0" b="1" kern="1200">
                          <a:solidFill>
                            <a:schemeClr val="dk1"/>
                          </a:solidFill>
                          <a:latin typeface="Calibri"/>
                        </a:defRPr>
                      </a:lvl6pPr>
                      <a:lvl7pPr marL="2743200" algn="l" rtl="0" eaLnBrk="1" latinLnBrk="0" hangingPunct="1">
                        <a:defRPr kumimoji="0" b="1" kern="1200">
                          <a:solidFill>
                            <a:schemeClr val="dk1"/>
                          </a:solidFill>
                          <a:latin typeface="Calibri"/>
                        </a:defRPr>
                      </a:lvl7pPr>
                      <a:lvl8pPr marL="3200400" algn="l" rtl="0" eaLnBrk="1" latinLnBrk="0" hangingPunct="1">
                        <a:defRPr kumimoji="0" b="1" kern="1200">
                          <a:solidFill>
                            <a:schemeClr val="dk1"/>
                          </a:solidFill>
                          <a:latin typeface="Calibri"/>
                        </a:defRPr>
                      </a:lvl8pPr>
                      <a:lvl9pPr marL="3657600" algn="l" rtl="0" eaLnBrk="1" latinLnBrk="0" hangingPunct="1">
                        <a:defRPr kumimoji="0" b="1" kern="1200">
                          <a:solidFill>
                            <a:schemeClr val="dk1"/>
                          </a:solidFill>
                          <a:latin typeface="Calibri"/>
                        </a:defRPr>
                      </a:lvl9pPr>
                    </a:lstStyle>
                    <a:p>
                      <a:pPr marL="0" marR="0" algn="ctr">
                        <a:lnSpc>
                          <a:spcPct val="115000"/>
                        </a:lnSpc>
                        <a:spcBef>
                          <a:spcPts val="0"/>
                        </a:spcBef>
                        <a:spcAft>
                          <a:spcPts val="0"/>
                        </a:spcAft>
                      </a:pPr>
                      <a:r>
                        <a:rPr lang="en-US" sz="2000" b="1" dirty="0">
                          <a:effectLst/>
                        </a:rPr>
                        <a:t>1</a:t>
                      </a:r>
                      <a:endParaRPr lang="en-US" sz="2000" b="1" dirty="0">
                        <a:solidFill>
                          <a:schemeClr val="bg1"/>
                        </a:solidFill>
                        <a:effectLst/>
                        <a:latin typeface="Calibri"/>
                        <a:ea typeface="Calibri"/>
                        <a:cs typeface="Times New Roman"/>
                      </a:endParaRPr>
                    </a:p>
                  </a:txBody>
                  <a:tcPr marL="65593" marR="65593" marT="0" marB="0"/>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marL="0" marR="0" algn="ctr">
                        <a:lnSpc>
                          <a:spcPct val="115000"/>
                        </a:lnSpc>
                        <a:spcBef>
                          <a:spcPts val="0"/>
                        </a:spcBef>
                        <a:spcAft>
                          <a:spcPts val="0"/>
                        </a:spcAft>
                      </a:pPr>
                      <a:r>
                        <a:rPr lang="en-US" sz="2000" b="1" dirty="0">
                          <a:effectLst/>
                        </a:rPr>
                        <a:t> </a:t>
                      </a:r>
                      <a:endParaRPr lang="en-US" sz="2000" b="1" dirty="0">
                        <a:effectLst/>
                        <a:latin typeface="Calibri"/>
                        <a:ea typeface="Calibri"/>
                        <a:cs typeface="Times New Roman"/>
                      </a:endParaRPr>
                    </a:p>
                  </a:txBody>
                  <a:tcPr marL="65593" marR="65593" marT="0" marB="0"/>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marL="0" marR="0" algn="ctr">
                        <a:lnSpc>
                          <a:spcPct val="115000"/>
                        </a:lnSpc>
                        <a:spcBef>
                          <a:spcPts val="0"/>
                        </a:spcBef>
                        <a:spcAft>
                          <a:spcPts val="0"/>
                        </a:spcAft>
                      </a:pPr>
                      <a:r>
                        <a:rPr lang="en-US" sz="2000" b="1" dirty="0">
                          <a:effectLst/>
                        </a:rPr>
                        <a:t>28.1%</a:t>
                      </a:r>
                      <a:endParaRPr lang="en-US" sz="2000" b="1" dirty="0">
                        <a:effectLst/>
                        <a:latin typeface="Calibri"/>
                        <a:ea typeface="Calibri"/>
                        <a:cs typeface="Times New Roman"/>
                      </a:endParaRPr>
                    </a:p>
                  </a:txBody>
                  <a:tcPr marL="65593" marR="65593" marT="0" marB="0"/>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marL="0" marR="0" algn="ctr">
                        <a:lnSpc>
                          <a:spcPct val="115000"/>
                        </a:lnSpc>
                        <a:spcBef>
                          <a:spcPts val="0"/>
                        </a:spcBef>
                        <a:spcAft>
                          <a:spcPts val="0"/>
                        </a:spcAft>
                      </a:pPr>
                      <a:r>
                        <a:rPr lang="en-US" sz="2000" b="1" dirty="0">
                          <a:effectLst/>
                        </a:rPr>
                        <a:t>28.6%</a:t>
                      </a:r>
                      <a:endParaRPr lang="en-US" sz="2000" b="1" dirty="0">
                        <a:effectLst/>
                        <a:latin typeface="Calibri"/>
                        <a:ea typeface="Calibri"/>
                        <a:cs typeface="Times New Roman"/>
                      </a:endParaRPr>
                    </a:p>
                  </a:txBody>
                  <a:tcPr marL="65593" marR="65593" marT="0" marB="0"/>
                </a:tc>
              </a:tr>
              <a:tr h="386669">
                <a:tc>
                  <a:txBody>
                    <a:bodyPr/>
                    <a:lstStyle>
                      <a:lvl1pPr marL="0" algn="l" rtl="0" eaLnBrk="1" latinLnBrk="0" hangingPunct="1">
                        <a:defRPr kumimoji="0" b="1" kern="1200">
                          <a:solidFill>
                            <a:schemeClr val="dk1"/>
                          </a:solidFill>
                          <a:latin typeface="Calibri"/>
                        </a:defRPr>
                      </a:lvl1pPr>
                      <a:lvl2pPr marL="457200" algn="l" rtl="0" eaLnBrk="1" latinLnBrk="0" hangingPunct="1">
                        <a:defRPr kumimoji="0" b="1" kern="1200">
                          <a:solidFill>
                            <a:schemeClr val="dk1"/>
                          </a:solidFill>
                          <a:latin typeface="Calibri"/>
                        </a:defRPr>
                      </a:lvl2pPr>
                      <a:lvl3pPr marL="914400" algn="l" rtl="0" eaLnBrk="1" latinLnBrk="0" hangingPunct="1">
                        <a:defRPr kumimoji="0" b="1" kern="1200">
                          <a:solidFill>
                            <a:schemeClr val="dk1"/>
                          </a:solidFill>
                          <a:latin typeface="Calibri"/>
                        </a:defRPr>
                      </a:lvl3pPr>
                      <a:lvl4pPr marL="1371600" algn="l" rtl="0" eaLnBrk="1" latinLnBrk="0" hangingPunct="1">
                        <a:defRPr kumimoji="0" b="1" kern="1200">
                          <a:solidFill>
                            <a:schemeClr val="dk1"/>
                          </a:solidFill>
                          <a:latin typeface="Calibri"/>
                        </a:defRPr>
                      </a:lvl4pPr>
                      <a:lvl5pPr marL="1828800" algn="l" rtl="0" eaLnBrk="1" latinLnBrk="0" hangingPunct="1">
                        <a:defRPr kumimoji="0" b="1" kern="1200">
                          <a:solidFill>
                            <a:schemeClr val="dk1"/>
                          </a:solidFill>
                          <a:latin typeface="Calibri"/>
                        </a:defRPr>
                      </a:lvl5pPr>
                      <a:lvl6pPr marL="2286000" algn="l" rtl="0" eaLnBrk="1" latinLnBrk="0" hangingPunct="1">
                        <a:defRPr kumimoji="0" b="1" kern="1200">
                          <a:solidFill>
                            <a:schemeClr val="dk1"/>
                          </a:solidFill>
                          <a:latin typeface="Calibri"/>
                        </a:defRPr>
                      </a:lvl6pPr>
                      <a:lvl7pPr marL="2743200" algn="l" rtl="0" eaLnBrk="1" latinLnBrk="0" hangingPunct="1">
                        <a:defRPr kumimoji="0" b="1" kern="1200">
                          <a:solidFill>
                            <a:schemeClr val="dk1"/>
                          </a:solidFill>
                          <a:latin typeface="Calibri"/>
                        </a:defRPr>
                      </a:lvl7pPr>
                      <a:lvl8pPr marL="3200400" algn="l" rtl="0" eaLnBrk="1" latinLnBrk="0" hangingPunct="1">
                        <a:defRPr kumimoji="0" b="1" kern="1200">
                          <a:solidFill>
                            <a:schemeClr val="dk1"/>
                          </a:solidFill>
                          <a:latin typeface="Calibri"/>
                        </a:defRPr>
                      </a:lvl8pPr>
                      <a:lvl9pPr marL="3657600" algn="l" rtl="0" eaLnBrk="1" latinLnBrk="0" hangingPunct="1">
                        <a:defRPr kumimoji="0" b="1" kern="1200">
                          <a:solidFill>
                            <a:schemeClr val="dk1"/>
                          </a:solidFill>
                          <a:latin typeface="Calibri"/>
                        </a:defRPr>
                      </a:lvl9pPr>
                    </a:lstStyle>
                    <a:p>
                      <a:pPr marL="0" marR="0" algn="ctr">
                        <a:lnSpc>
                          <a:spcPct val="115000"/>
                        </a:lnSpc>
                        <a:spcBef>
                          <a:spcPts val="0"/>
                        </a:spcBef>
                        <a:spcAft>
                          <a:spcPts val="0"/>
                        </a:spcAft>
                      </a:pPr>
                      <a:r>
                        <a:rPr lang="en-US" sz="2000" b="1" dirty="0">
                          <a:effectLst/>
                        </a:rPr>
                        <a:t>2L</a:t>
                      </a:r>
                      <a:endParaRPr lang="en-US" sz="2000" b="1" dirty="0">
                        <a:solidFill>
                          <a:schemeClr val="bg1"/>
                        </a:solidFill>
                        <a:effectLst/>
                        <a:latin typeface="Calibri"/>
                        <a:ea typeface="Calibri"/>
                        <a:cs typeface="Times New Roman"/>
                      </a:endParaRPr>
                    </a:p>
                  </a:txBody>
                  <a:tcPr marL="65593" marR="65593" marT="0" marB="0"/>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marL="0" marR="0" algn="ctr">
                        <a:lnSpc>
                          <a:spcPct val="115000"/>
                        </a:lnSpc>
                        <a:spcBef>
                          <a:spcPts val="0"/>
                        </a:spcBef>
                        <a:spcAft>
                          <a:spcPts val="0"/>
                        </a:spcAft>
                      </a:pPr>
                      <a:r>
                        <a:rPr lang="en-US" sz="2000" b="1" dirty="0">
                          <a:effectLst/>
                        </a:rPr>
                        <a:t>25.8%</a:t>
                      </a:r>
                      <a:endParaRPr lang="en-US" sz="2000" b="1" dirty="0">
                        <a:effectLst/>
                        <a:latin typeface="Calibri"/>
                        <a:ea typeface="Calibri"/>
                        <a:cs typeface="Times New Roman"/>
                      </a:endParaRPr>
                    </a:p>
                  </a:txBody>
                  <a:tcPr marL="65593" marR="65593" marT="0" marB="0"/>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marL="0" marR="0" algn="ctr">
                        <a:lnSpc>
                          <a:spcPct val="115000"/>
                        </a:lnSpc>
                        <a:spcBef>
                          <a:spcPts val="0"/>
                        </a:spcBef>
                        <a:spcAft>
                          <a:spcPts val="0"/>
                        </a:spcAft>
                      </a:pPr>
                      <a:r>
                        <a:rPr lang="en-US" sz="2000" b="1" dirty="0">
                          <a:effectLst/>
                        </a:rPr>
                        <a:t>55.5%</a:t>
                      </a:r>
                      <a:endParaRPr lang="en-US" sz="2000" b="1" dirty="0">
                        <a:effectLst/>
                        <a:latin typeface="Calibri"/>
                        <a:ea typeface="Calibri"/>
                        <a:cs typeface="Times New Roman"/>
                      </a:endParaRPr>
                    </a:p>
                  </a:txBody>
                  <a:tcPr marL="65593" marR="65593" marT="0" marB="0"/>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marL="0" marR="0" algn="ctr">
                        <a:lnSpc>
                          <a:spcPct val="115000"/>
                        </a:lnSpc>
                        <a:spcBef>
                          <a:spcPts val="0"/>
                        </a:spcBef>
                        <a:spcAft>
                          <a:spcPts val="0"/>
                        </a:spcAft>
                      </a:pPr>
                      <a:r>
                        <a:rPr lang="en-US" sz="2000" b="1" dirty="0">
                          <a:effectLst/>
                        </a:rPr>
                        <a:t>43.1%</a:t>
                      </a:r>
                      <a:endParaRPr lang="en-US" sz="2000" b="1" dirty="0">
                        <a:effectLst/>
                        <a:latin typeface="Calibri"/>
                        <a:ea typeface="Calibri"/>
                        <a:cs typeface="Times New Roman"/>
                      </a:endParaRPr>
                    </a:p>
                  </a:txBody>
                  <a:tcPr marL="65593" marR="65593" marT="0" marB="0"/>
                </a:tc>
              </a:tr>
              <a:tr h="386669">
                <a:tc>
                  <a:txBody>
                    <a:bodyPr/>
                    <a:lstStyle>
                      <a:lvl1pPr marL="0" algn="l" rtl="0" eaLnBrk="1" latinLnBrk="0" hangingPunct="1">
                        <a:defRPr kumimoji="0" b="1" kern="1200">
                          <a:solidFill>
                            <a:schemeClr val="dk1"/>
                          </a:solidFill>
                          <a:latin typeface="Calibri"/>
                        </a:defRPr>
                      </a:lvl1pPr>
                      <a:lvl2pPr marL="457200" algn="l" rtl="0" eaLnBrk="1" latinLnBrk="0" hangingPunct="1">
                        <a:defRPr kumimoji="0" b="1" kern="1200">
                          <a:solidFill>
                            <a:schemeClr val="dk1"/>
                          </a:solidFill>
                          <a:latin typeface="Calibri"/>
                        </a:defRPr>
                      </a:lvl2pPr>
                      <a:lvl3pPr marL="914400" algn="l" rtl="0" eaLnBrk="1" latinLnBrk="0" hangingPunct="1">
                        <a:defRPr kumimoji="0" b="1" kern="1200">
                          <a:solidFill>
                            <a:schemeClr val="dk1"/>
                          </a:solidFill>
                          <a:latin typeface="Calibri"/>
                        </a:defRPr>
                      </a:lvl3pPr>
                      <a:lvl4pPr marL="1371600" algn="l" rtl="0" eaLnBrk="1" latinLnBrk="0" hangingPunct="1">
                        <a:defRPr kumimoji="0" b="1" kern="1200">
                          <a:solidFill>
                            <a:schemeClr val="dk1"/>
                          </a:solidFill>
                          <a:latin typeface="Calibri"/>
                        </a:defRPr>
                      </a:lvl4pPr>
                      <a:lvl5pPr marL="1828800" algn="l" rtl="0" eaLnBrk="1" latinLnBrk="0" hangingPunct="1">
                        <a:defRPr kumimoji="0" b="1" kern="1200">
                          <a:solidFill>
                            <a:schemeClr val="dk1"/>
                          </a:solidFill>
                          <a:latin typeface="Calibri"/>
                        </a:defRPr>
                      </a:lvl5pPr>
                      <a:lvl6pPr marL="2286000" algn="l" rtl="0" eaLnBrk="1" latinLnBrk="0" hangingPunct="1">
                        <a:defRPr kumimoji="0" b="1" kern="1200">
                          <a:solidFill>
                            <a:schemeClr val="dk1"/>
                          </a:solidFill>
                          <a:latin typeface="Calibri"/>
                        </a:defRPr>
                      </a:lvl6pPr>
                      <a:lvl7pPr marL="2743200" algn="l" rtl="0" eaLnBrk="1" latinLnBrk="0" hangingPunct="1">
                        <a:defRPr kumimoji="0" b="1" kern="1200">
                          <a:solidFill>
                            <a:schemeClr val="dk1"/>
                          </a:solidFill>
                          <a:latin typeface="Calibri"/>
                        </a:defRPr>
                      </a:lvl7pPr>
                      <a:lvl8pPr marL="3200400" algn="l" rtl="0" eaLnBrk="1" latinLnBrk="0" hangingPunct="1">
                        <a:defRPr kumimoji="0" b="1" kern="1200">
                          <a:solidFill>
                            <a:schemeClr val="dk1"/>
                          </a:solidFill>
                          <a:latin typeface="Calibri"/>
                        </a:defRPr>
                      </a:lvl8pPr>
                      <a:lvl9pPr marL="3657600" algn="l" rtl="0" eaLnBrk="1" latinLnBrk="0" hangingPunct="1">
                        <a:defRPr kumimoji="0" b="1" kern="1200">
                          <a:solidFill>
                            <a:schemeClr val="dk1"/>
                          </a:solidFill>
                          <a:latin typeface="Calibri"/>
                        </a:defRPr>
                      </a:lvl9pPr>
                    </a:lstStyle>
                    <a:p>
                      <a:pPr marL="0" marR="0" algn="ctr">
                        <a:lnSpc>
                          <a:spcPct val="115000"/>
                        </a:lnSpc>
                        <a:spcBef>
                          <a:spcPts val="0"/>
                        </a:spcBef>
                        <a:spcAft>
                          <a:spcPts val="0"/>
                        </a:spcAft>
                      </a:pPr>
                      <a:r>
                        <a:rPr lang="en-US" sz="2000" b="1" dirty="0">
                          <a:effectLst/>
                        </a:rPr>
                        <a:t>2H</a:t>
                      </a:r>
                      <a:endParaRPr lang="en-US" sz="2000" b="1" dirty="0">
                        <a:solidFill>
                          <a:schemeClr val="bg1"/>
                        </a:solidFill>
                        <a:effectLst/>
                        <a:latin typeface="Calibri"/>
                        <a:ea typeface="Calibri"/>
                        <a:cs typeface="Times New Roman"/>
                      </a:endParaRPr>
                    </a:p>
                  </a:txBody>
                  <a:tcPr marL="65593" marR="65593" marT="0" marB="0"/>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marL="0" marR="0" algn="ctr">
                        <a:lnSpc>
                          <a:spcPct val="115000"/>
                        </a:lnSpc>
                        <a:spcBef>
                          <a:spcPts val="0"/>
                        </a:spcBef>
                        <a:spcAft>
                          <a:spcPts val="0"/>
                        </a:spcAft>
                      </a:pPr>
                      <a:r>
                        <a:rPr lang="en-US" sz="2000" b="1" dirty="0">
                          <a:effectLst/>
                        </a:rPr>
                        <a:t>46.9%</a:t>
                      </a:r>
                      <a:endParaRPr lang="en-US" sz="2000" b="1" dirty="0">
                        <a:effectLst/>
                        <a:latin typeface="Calibri"/>
                        <a:ea typeface="Calibri"/>
                        <a:cs typeface="Times New Roman"/>
                      </a:endParaRPr>
                    </a:p>
                  </a:txBody>
                  <a:tcPr marL="65593" marR="65593" marT="0" marB="0"/>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marL="0" marR="0" algn="ctr">
                        <a:lnSpc>
                          <a:spcPct val="115000"/>
                        </a:lnSpc>
                        <a:spcBef>
                          <a:spcPts val="0"/>
                        </a:spcBef>
                        <a:spcAft>
                          <a:spcPts val="0"/>
                        </a:spcAft>
                      </a:pPr>
                      <a:r>
                        <a:rPr lang="en-US" sz="2000" b="1" dirty="0">
                          <a:effectLst/>
                        </a:rPr>
                        <a:t>80.4%</a:t>
                      </a:r>
                      <a:endParaRPr lang="en-US" sz="2000" b="1" dirty="0">
                        <a:effectLst/>
                        <a:latin typeface="Calibri"/>
                        <a:ea typeface="Calibri"/>
                        <a:cs typeface="Times New Roman"/>
                      </a:endParaRPr>
                    </a:p>
                  </a:txBody>
                  <a:tcPr marL="65593" marR="65593" marT="0" marB="0"/>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marL="0" marR="0" algn="ctr">
                        <a:lnSpc>
                          <a:spcPct val="115000"/>
                        </a:lnSpc>
                        <a:spcBef>
                          <a:spcPts val="0"/>
                        </a:spcBef>
                        <a:spcAft>
                          <a:spcPts val="0"/>
                        </a:spcAft>
                      </a:pPr>
                      <a:r>
                        <a:rPr lang="en-US" sz="2000" b="1" dirty="0">
                          <a:effectLst/>
                        </a:rPr>
                        <a:t>70.4%</a:t>
                      </a:r>
                      <a:endParaRPr lang="en-US" sz="2000" b="1" dirty="0">
                        <a:effectLst/>
                        <a:latin typeface="Calibri"/>
                        <a:ea typeface="Calibri"/>
                        <a:cs typeface="Times New Roman"/>
                      </a:endParaRPr>
                    </a:p>
                  </a:txBody>
                  <a:tcPr marL="65593" marR="65593" marT="0" marB="0"/>
                </a:tc>
              </a:tr>
              <a:tr h="386669">
                <a:tc>
                  <a:txBody>
                    <a:bodyPr/>
                    <a:lstStyle>
                      <a:lvl1pPr marL="0" algn="l" rtl="0" eaLnBrk="1" latinLnBrk="0" hangingPunct="1">
                        <a:defRPr kumimoji="0" b="1" kern="1200">
                          <a:solidFill>
                            <a:schemeClr val="dk1"/>
                          </a:solidFill>
                          <a:latin typeface="Calibri"/>
                        </a:defRPr>
                      </a:lvl1pPr>
                      <a:lvl2pPr marL="457200" algn="l" rtl="0" eaLnBrk="1" latinLnBrk="0" hangingPunct="1">
                        <a:defRPr kumimoji="0" b="1" kern="1200">
                          <a:solidFill>
                            <a:schemeClr val="dk1"/>
                          </a:solidFill>
                          <a:latin typeface="Calibri"/>
                        </a:defRPr>
                      </a:lvl2pPr>
                      <a:lvl3pPr marL="914400" algn="l" rtl="0" eaLnBrk="1" latinLnBrk="0" hangingPunct="1">
                        <a:defRPr kumimoji="0" b="1" kern="1200">
                          <a:solidFill>
                            <a:schemeClr val="dk1"/>
                          </a:solidFill>
                          <a:latin typeface="Calibri"/>
                        </a:defRPr>
                      </a:lvl3pPr>
                      <a:lvl4pPr marL="1371600" algn="l" rtl="0" eaLnBrk="1" latinLnBrk="0" hangingPunct="1">
                        <a:defRPr kumimoji="0" b="1" kern="1200">
                          <a:solidFill>
                            <a:schemeClr val="dk1"/>
                          </a:solidFill>
                          <a:latin typeface="Calibri"/>
                        </a:defRPr>
                      </a:lvl4pPr>
                      <a:lvl5pPr marL="1828800" algn="l" rtl="0" eaLnBrk="1" latinLnBrk="0" hangingPunct="1">
                        <a:defRPr kumimoji="0" b="1" kern="1200">
                          <a:solidFill>
                            <a:schemeClr val="dk1"/>
                          </a:solidFill>
                          <a:latin typeface="Calibri"/>
                        </a:defRPr>
                      </a:lvl5pPr>
                      <a:lvl6pPr marL="2286000" algn="l" rtl="0" eaLnBrk="1" latinLnBrk="0" hangingPunct="1">
                        <a:defRPr kumimoji="0" b="1" kern="1200">
                          <a:solidFill>
                            <a:schemeClr val="dk1"/>
                          </a:solidFill>
                          <a:latin typeface="Calibri"/>
                        </a:defRPr>
                      </a:lvl6pPr>
                      <a:lvl7pPr marL="2743200" algn="l" rtl="0" eaLnBrk="1" latinLnBrk="0" hangingPunct="1">
                        <a:defRPr kumimoji="0" b="1" kern="1200">
                          <a:solidFill>
                            <a:schemeClr val="dk1"/>
                          </a:solidFill>
                          <a:latin typeface="Calibri"/>
                        </a:defRPr>
                      </a:lvl7pPr>
                      <a:lvl8pPr marL="3200400" algn="l" rtl="0" eaLnBrk="1" latinLnBrk="0" hangingPunct="1">
                        <a:defRPr kumimoji="0" b="1" kern="1200">
                          <a:solidFill>
                            <a:schemeClr val="dk1"/>
                          </a:solidFill>
                          <a:latin typeface="Calibri"/>
                        </a:defRPr>
                      </a:lvl8pPr>
                      <a:lvl9pPr marL="3657600" algn="l" rtl="0" eaLnBrk="1" latinLnBrk="0" hangingPunct="1">
                        <a:defRPr kumimoji="0" b="1" kern="1200">
                          <a:solidFill>
                            <a:schemeClr val="dk1"/>
                          </a:solidFill>
                          <a:latin typeface="Calibri"/>
                        </a:defRPr>
                      </a:lvl9pPr>
                    </a:lstStyle>
                    <a:p>
                      <a:pPr marL="0" marR="0" algn="ctr">
                        <a:lnSpc>
                          <a:spcPct val="115000"/>
                        </a:lnSpc>
                        <a:spcBef>
                          <a:spcPts val="0"/>
                        </a:spcBef>
                        <a:spcAft>
                          <a:spcPts val="0"/>
                        </a:spcAft>
                      </a:pPr>
                      <a:r>
                        <a:rPr lang="en-US" sz="2000" b="1" dirty="0">
                          <a:effectLst/>
                        </a:rPr>
                        <a:t>3L</a:t>
                      </a:r>
                      <a:endParaRPr lang="en-US" sz="2000" b="1" dirty="0">
                        <a:solidFill>
                          <a:schemeClr val="bg1"/>
                        </a:solidFill>
                        <a:effectLst/>
                        <a:latin typeface="Calibri"/>
                        <a:ea typeface="Calibri"/>
                        <a:cs typeface="Times New Roman"/>
                      </a:endParaRPr>
                    </a:p>
                  </a:txBody>
                  <a:tcPr marL="65593" marR="65593" marT="0" marB="0"/>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marL="0" marR="0" algn="ctr">
                        <a:lnSpc>
                          <a:spcPct val="115000"/>
                        </a:lnSpc>
                        <a:spcBef>
                          <a:spcPts val="0"/>
                        </a:spcBef>
                        <a:spcAft>
                          <a:spcPts val="0"/>
                        </a:spcAft>
                      </a:pPr>
                      <a:r>
                        <a:rPr lang="en-US" sz="2000" b="1" dirty="0">
                          <a:effectLst/>
                        </a:rPr>
                        <a:t>65.9%</a:t>
                      </a:r>
                      <a:endParaRPr lang="en-US" sz="2000" b="1" dirty="0">
                        <a:effectLst/>
                        <a:latin typeface="Calibri"/>
                        <a:ea typeface="Calibri"/>
                        <a:cs typeface="Times New Roman"/>
                      </a:endParaRPr>
                    </a:p>
                  </a:txBody>
                  <a:tcPr marL="65593" marR="65593" marT="0" marB="0"/>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marL="0" marR="0" algn="ctr">
                        <a:lnSpc>
                          <a:spcPct val="115000"/>
                        </a:lnSpc>
                        <a:spcBef>
                          <a:spcPts val="0"/>
                        </a:spcBef>
                        <a:spcAft>
                          <a:spcPts val="0"/>
                        </a:spcAft>
                      </a:pPr>
                      <a:r>
                        <a:rPr lang="en-US" sz="2000" b="1" dirty="0">
                          <a:effectLst/>
                        </a:rPr>
                        <a:t>91.6%</a:t>
                      </a:r>
                      <a:endParaRPr lang="en-US" sz="2000" b="1" dirty="0">
                        <a:effectLst/>
                        <a:latin typeface="Calibri"/>
                        <a:ea typeface="Calibri"/>
                        <a:cs typeface="Times New Roman"/>
                      </a:endParaRPr>
                    </a:p>
                  </a:txBody>
                  <a:tcPr marL="65593" marR="65593" marT="0" marB="0"/>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marL="0" marR="0" algn="ctr">
                        <a:lnSpc>
                          <a:spcPct val="115000"/>
                        </a:lnSpc>
                        <a:spcBef>
                          <a:spcPts val="0"/>
                        </a:spcBef>
                        <a:spcAft>
                          <a:spcPts val="0"/>
                        </a:spcAft>
                      </a:pPr>
                      <a:r>
                        <a:rPr lang="en-US" sz="2000" b="1" dirty="0">
                          <a:effectLst/>
                        </a:rPr>
                        <a:t>91.2%</a:t>
                      </a:r>
                      <a:endParaRPr lang="en-US" sz="2000" b="1" dirty="0">
                        <a:effectLst/>
                        <a:latin typeface="Calibri"/>
                        <a:ea typeface="Calibri"/>
                        <a:cs typeface="Times New Roman"/>
                      </a:endParaRPr>
                    </a:p>
                  </a:txBody>
                  <a:tcPr marL="65593" marR="65593" marT="0" marB="0"/>
                </a:tc>
              </a:tr>
              <a:tr h="386669">
                <a:tc>
                  <a:txBody>
                    <a:bodyPr/>
                    <a:lstStyle>
                      <a:lvl1pPr marL="0" algn="l" rtl="0" eaLnBrk="1" latinLnBrk="0" hangingPunct="1">
                        <a:defRPr kumimoji="0" b="1" kern="1200">
                          <a:solidFill>
                            <a:schemeClr val="dk1"/>
                          </a:solidFill>
                          <a:latin typeface="Calibri"/>
                        </a:defRPr>
                      </a:lvl1pPr>
                      <a:lvl2pPr marL="457200" algn="l" rtl="0" eaLnBrk="1" latinLnBrk="0" hangingPunct="1">
                        <a:defRPr kumimoji="0" b="1" kern="1200">
                          <a:solidFill>
                            <a:schemeClr val="dk1"/>
                          </a:solidFill>
                          <a:latin typeface="Calibri"/>
                        </a:defRPr>
                      </a:lvl2pPr>
                      <a:lvl3pPr marL="914400" algn="l" rtl="0" eaLnBrk="1" latinLnBrk="0" hangingPunct="1">
                        <a:defRPr kumimoji="0" b="1" kern="1200">
                          <a:solidFill>
                            <a:schemeClr val="dk1"/>
                          </a:solidFill>
                          <a:latin typeface="Calibri"/>
                        </a:defRPr>
                      </a:lvl3pPr>
                      <a:lvl4pPr marL="1371600" algn="l" rtl="0" eaLnBrk="1" latinLnBrk="0" hangingPunct="1">
                        <a:defRPr kumimoji="0" b="1" kern="1200">
                          <a:solidFill>
                            <a:schemeClr val="dk1"/>
                          </a:solidFill>
                          <a:latin typeface="Calibri"/>
                        </a:defRPr>
                      </a:lvl4pPr>
                      <a:lvl5pPr marL="1828800" algn="l" rtl="0" eaLnBrk="1" latinLnBrk="0" hangingPunct="1">
                        <a:defRPr kumimoji="0" b="1" kern="1200">
                          <a:solidFill>
                            <a:schemeClr val="dk1"/>
                          </a:solidFill>
                          <a:latin typeface="Calibri"/>
                        </a:defRPr>
                      </a:lvl5pPr>
                      <a:lvl6pPr marL="2286000" algn="l" rtl="0" eaLnBrk="1" latinLnBrk="0" hangingPunct="1">
                        <a:defRPr kumimoji="0" b="1" kern="1200">
                          <a:solidFill>
                            <a:schemeClr val="dk1"/>
                          </a:solidFill>
                          <a:latin typeface="Calibri"/>
                        </a:defRPr>
                      </a:lvl6pPr>
                      <a:lvl7pPr marL="2743200" algn="l" rtl="0" eaLnBrk="1" latinLnBrk="0" hangingPunct="1">
                        <a:defRPr kumimoji="0" b="1" kern="1200">
                          <a:solidFill>
                            <a:schemeClr val="dk1"/>
                          </a:solidFill>
                          <a:latin typeface="Calibri"/>
                        </a:defRPr>
                      </a:lvl7pPr>
                      <a:lvl8pPr marL="3200400" algn="l" rtl="0" eaLnBrk="1" latinLnBrk="0" hangingPunct="1">
                        <a:defRPr kumimoji="0" b="1" kern="1200">
                          <a:solidFill>
                            <a:schemeClr val="dk1"/>
                          </a:solidFill>
                          <a:latin typeface="Calibri"/>
                        </a:defRPr>
                      </a:lvl8pPr>
                      <a:lvl9pPr marL="3657600" algn="l" rtl="0" eaLnBrk="1" latinLnBrk="0" hangingPunct="1">
                        <a:defRPr kumimoji="0" b="1" kern="1200">
                          <a:solidFill>
                            <a:schemeClr val="dk1"/>
                          </a:solidFill>
                          <a:latin typeface="Calibri"/>
                        </a:defRPr>
                      </a:lvl9pPr>
                    </a:lstStyle>
                    <a:p>
                      <a:pPr marL="0" marR="0" algn="ctr">
                        <a:lnSpc>
                          <a:spcPct val="115000"/>
                        </a:lnSpc>
                        <a:spcBef>
                          <a:spcPts val="0"/>
                        </a:spcBef>
                        <a:spcAft>
                          <a:spcPts val="0"/>
                        </a:spcAft>
                      </a:pPr>
                      <a:r>
                        <a:rPr lang="en-US" sz="2000" b="1" dirty="0">
                          <a:effectLst/>
                        </a:rPr>
                        <a:t>3H</a:t>
                      </a:r>
                      <a:endParaRPr lang="en-US" sz="2000" b="1" dirty="0">
                        <a:solidFill>
                          <a:schemeClr val="bg1"/>
                        </a:solidFill>
                        <a:effectLst/>
                        <a:latin typeface="Calibri"/>
                        <a:ea typeface="Calibri"/>
                        <a:cs typeface="Times New Roman"/>
                      </a:endParaRPr>
                    </a:p>
                  </a:txBody>
                  <a:tcPr marL="65593" marR="65593" marT="0" marB="0"/>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marL="0" marR="0" algn="ctr">
                        <a:lnSpc>
                          <a:spcPct val="115000"/>
                        </a:lnSpc>
                        <a:spcBef>
                          <a:spcPts val="0"/>
                        </a:spcBef>
                        <a:spcAft>
                          <a:spcPts val="0"/>
                        </a:spcAft>
                      </a:pPr>
                      <a:r>
                        <a:rPr lang="en-US" sz="2000" b="1" dirty="0">
                          <a:effectLst/>
                        </a:rPr>
                        <a:t>87.0%</a:t>
                      </a:r>
                      <a:endParaRPr lang="en-US" sz="2000" b="1" dirty="0">
                        <a:effectLst/>
                        <a:latin typeface="Calibri"/>
                        <a:ea typeface="Calibri"/>
                        <a:cs typeface="Times New Roman"/>
                      </a:endParaRPr>
                    </a:p>
                  </a:txBody>
                  <a:tcPr marL="65593" marR="65593" marT="0" marB="0"/>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marL="0" marR="0" algn="ctr">
                        <a:lnSpc>
                          <a:spcPct val="115000"/>
                        </a:lnSpc>
                        <a:spcBef>
                          <a:spcPts val="0"/>
                        </a:spcBef>
                        <a:spcAft>
                          <a:spcPts val="0"/>
                        </a:spcAft>
                      </a:pPr>
                      <a:r>
                        <a:rPr lang="en-US" sz="2000" b="1" dirty="0">
                          <a:effectLst/>
                        </a:rPr>
                        <a:t>97.2%</a:t>
                      </a:r>
                      <a:endParaRPr lang="en-US" sz="2000" b="1" dirty="0">
                        <a:effectLst/>
                        <a:latin typeface="Calibri"/>
                        <a:ea typeface="Calibri"/>
                        <a:cs typeface="Times New Roman"/>
                      </a:endParaRPr>
                    </a:p>
                  </a:txBody>
                  <a:tcPr marL="65593" marR="65593" marT="0" marB="0"/>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marL="0" marR="0" algn="ctr">
                        <a:lnSpc>
                          <a:spcPct val="115000"/>
                        </a:lnSpc>
                        <a:spcBef>
                          <a:spcPts val="0"/>
                        </a:spcBef>
                        <a:spcAft>
                          <a:spcPts val="0"/>
                        </a:spcAft>
                      </a:pPr>
                      <a:r>
                        <a:rPr lang="en-US" sz="2000" b="1" dirty="0">
                          <a:effectLst/>
                        </a:rPr>
                        <a:t>98.2%</a:t>
                      </a:r>
                      <a:endParaRPr lang="en-US" sz="2000" b="1" dirty="0">
                        <a:effectLst/>
                        <a:latin typeface="Calibri"/>
                        <a:ea typeface="Calibri"/>
                        <a:cs typeface="Times New Roman"/>
                      </a:endParaRPr>
                    </a:p>
                  </a:txBody>
                  <a:tcPr marL="65593" marR="65593" marT="0" marB="0"/>
                </a:tc>
              </a:tr>
              <a:tr h="386669">
                <a:tc>
                  <a:txBody>
                    <a:bodyPr/>
                    <a:lstStyle>
                      <a:lvl1pPr marL="0" algn="l" rtl="0" eaLnBrk="1" latinLnBrk="0" hangingPunct="1">
                        <a:defRPr kumimoji="0" b="1" kern="1200">
                          <a:solidFill>
                            <a:schemeClr val="dk1"/>
                          </a:solidFill>
                          <a:latin typeface="Calibri"/>
                        </a:defRPr>
                      </a:lvl1pPr>
                      <a:lvl2pPr marL="457200" algn="l" rtl="0" eaLnBrk="1" latinLnBrk="0" hangingPunct="1">
                        <a:defRPr kumimoji="0" b="1" kern="1200">
                          <a:solidFill>
                            <a:schemeClr val="dk1"/>
                          </a:solidFill>
                          <a:latin typeface="Calibri"/>
                        </a:defRPr>
                      </a:lvl2pPr>
                      <a:lvl3pPr marL="914400" algn="l" rtl="0" eaLnBrk="1" latinLnBrk="0" hangingPunct="1">
                        <a:defRPr kumimoji="0" b="1" kern="1200">
                          <a:solidFill>
                            <a:schemeClr val="dk1"/>
                          </a:solidFill>
                          <a:latin typeface="Calibri"/>
                        </a:defRPr>
                      </a:lvl3pPr>
                      <a:lvl4pPr marL="1371600" algn="l" rtl="0" eaLnBrk="1" latinLnBrk="0" hangingPunct="1">
                        <a:defRPr kumimoji="0" b="1" kern="1200">
                          <a:solidFill>
                            <a:schemeClr val="dk1"/>
                          </a:solidFill>
                          <a:latin typeface="Calibri"/>
                        </a:defRPr>
                      </a:lvl4pPr>
                      <a:lvl5pPr marL="1828800" algn="l" rtl="0" eaLnBrk="1" latinLnBrk="0" hangingPunct="1">
                        <a:defRPr kumimoji="0" b="1" kern="1200">
                          <a:solidFill>
                            <a:schemeClr val="dk1"/>
                          </a:solidFill>
                          <a:latin typeface="Calibri"/>
                        </a:defRPr>
                      </a:lvl5pPr>
                      <a:lvl6pPr marL="2286000" algn="l" rtl="0" eaLnBrk="1" latinLnBrk="0" hangingPunct="1">
                        <a:defRPr kumimoji="0" b="1" kern="1200">
                          <a:solidFill>
                            <a:schemeClr val="dk1"/>
                          </a:solidFill>
                          <a:latin typeface="Calibri"/>
                        </a:defRPr>
                      </a:lvl6pPr>
                      <a:lvl7pPr marL="2743200" algn="l" rtl="0" eaLnBrk="1" latinLnBrk="0" hangingPunct="1">
                        <a:defRPr kumimoji="0" b="1" kern="1200">
                          <a:solidFill>
                            <a:schemeClr val="dk1"/>
                          </a:solidFill>
                          <a:latin typeface="Calibri"/>
                        </a:defRPr>
                      </a:lvl7pPr>
                      <a:lvl8pPr marL="3200400" algn="l" rtl="0" eaLnBrk="1" latinLnBrk="0" hangingPunct="1">
                        <a:defRPr kumimoji="0" b="1" kern="1200">
                          <a:solidFill>
                            <a:schemeClr val="dk1"/>
                          </a:solidFill>
                          <a:latin typeface="Calibri"/>
                        </a:defRPr>
                      </a:lvl8pPr>
                      <a:lvl9pPr marL="3657600" algn="l" rtl="0" eaLnBrk="1" latinLnBrk="0" hangingPunct="1">
                        <a:defRPr kumimoji="0" b="1" kern="1200">
                          <a:solidFill>
                            <a:schemeClr val="dk1"/>
                          </a:solidFill>
                          <a:latin typeface="Calibri"/>
                        </a:defRPr>
                      </a:lvl9pPr>
                    </a:lstStyle>
                    <a:p>
                      <a:pPr marL="0" marR="0" algn="ctr">
                        <a:lnSpc>
                          <a:spcPct val="115000"/>
                        </a:lnSpc>
                        <a:spcBef>
                          <a:spcPts val="0"/>
                        </a:spcBef>
                        <a:spcAft>
                          <a:spcPts val="0"/>
                        </a:spcAft>
                      </a:pPr>
                      <a:r>
                        <a:rPr lang="en-US" sz="2000" b="1" dirty="0">
                          <a:effectLst/>
                        </a:rPr>
                        <a:t>4L</a:t>
                      </a:r>
                      <a:endParaRPr lang="en-US" sz="2000" b="1" dirty="0">
                        <a:solidFill>
                          <a:schemeClr val="bg1"/>
                        </a:solidFill>
                        <a:effectLst/>
                        <a:latin typeface="Calibri"/>
                        <a:ea typeface="Calibri"/>
                        <a:cs typeface="Times New Roman"/>
                      </a:endParaRPr>
                    </a:p>
                  </a:txBody>
                  <a:tcPr marL="65593" marR="65593" marT="0" marB="0"/>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marL="0" marR="0" algn="ctr">
                        <a:lnSpc>
                          <a:spcPct val="115000"/>
                        </a:lnSpc>
                        <a:spcBef>
                          <a:spcPts val="0"/>
                        </a:spcBef>
                        <a:spcAft>
                          <a:spcPts val="0"/>
                        </a:spcAft>
                      </a:pPr>
                      <a:r>
                        <a:rPr lang="en-US" sz="2000" b="1" dirty="0">
                          <a:effectLst/>
                        </a:rPr>
                        <a:t>99.7%</a:t>
                      </a:r>
                      <a:endParaRPr lang="en-US" sz="2000" b="1" dirty="0">
                        <a:effectLst/>
                        <a:latin typeface="Calibri"/>
                        <a:ea typeface="Calibri"/>
                        <a:cs typeface="Times New Roman"/>
                      </a:endParaRPr>
                    </a:p>
                  </a:txBody>
                  <a:tcPr marL="65593" marR="65593" marT="0" marB="0"/>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marL="0" marR="0" algn="ctr">
                        <a:lnSpc>
                          <a:spcPct val="115000"/>
                        </a:lnSpc>
                        <a:spcBef>
                          <a:spcPts val="0"/>
                        </a:spcBef>
                        <a:spcAft>
                          <a:spcPts val="0"/>
                        </a:spcAft>
                      </a:pPr>
                      <a:r>
                        <a:rPr lang="en-US" sz="2000" b="1" dirty="0">
                          <a:effectLst/>
                        </a:rPr>
                        <a:t>99.6%</a:t>
                      </a:r>
                      <a:endParaRPr lang="en-US" sz="2000" b="1" dirty="0">
                        <a:effectLst/>
                        <a:latin typeface="Calibri"/>
                        <a:ea typeface="Calibri"/>
                        <a:cs typeface="Times New Roman"/>
                      </a:endParaRPr>
                    </a:p>
                  </a:txBody>
                  <a:tcPr marL="65593" marR="65593" marT="0" marB="0"/>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marL="0" marR="0" algn="ctr">
                        <a:lnSpc>
                          <a:spcPct val="115000"/>
                        </a:lnSpc>
                        <a:spcBef>
                          <a:spcPts val="0"/>
                        </a:spcBef>
                        <a:spcAft>
                          <a:spcPts val="0"/>
                        </a:spcAft>
                      </a:pPr>
                      <a:r>
                        <a:rPr lang="en-US" sz="2000" b="1" dirty="0">
                          <a:effectLst/>
                        </a:rPr>
                        <a:t>100%</a:t>
                      </a:r>
                      <a:endParaRPr lang="en-US" sz="2000" b="1" dirty="0">
                        <a:effectLst/>
                        <a:latin typeface="Calibri"/>
                        <a:ea typeface="Calibri"/>
                        <a:cs typeface="Times New Roman"/>
                      </a:endParaRPr>
                    </a:p>
                  </a:txBody>
                  <a:tcPr marL="65593" marR="65593" marT="0" marB="0"/>
                </a:tc>
              </a:tr>
              <a:tr h="386669">
                <a:tc>
                  <a:txBody>
                    <a:bodyPr/>
                    <a:lstStyle>
                      <a:lvl1pPr marL="0" algn="l" rtl="0" eaLnBrk="1" latinLnBrk="0" hangingPunct="1">
                        <a:defRPr kumimoji="0" b="1" kern="1200">
                          <a:solidFill>
                            <a:schemeClr val="dk1"/>
                          </a:solidFill>
                          <a:latin typeface="Calibri"/>
                        </a:defRPr>
                      </a:lvl1pPr>
                      <a:lvl2pPr marL="457200" algn="l" rtl="0" eaLnBrk="1" latinLnBrk="0" hangingPunct="1">
                        <a:defRPr kumimoji="0" b="1" kern="1200">
                          <a:solidFill>
                            <a:schemeClr val="dk1"/>
                          </a:solidFill>
                          <a:latin typeface="Calibri"/>
                        </a:defRPr>
                      </a:lvl2pPr>
                      <a:lvl3pPr marL="914400" algn="l" rtl="0" eaLnBrk="1" latinLnBrk="0" hangingPunct="1">
                        <a:defRPr kumimoji="0" b="1" kern="1200">
                          <a:solidFill>
                            <a:schemeClr val="dk1"/>
                          </a:solidFill>
                          <a:latin typeface="Calibri"/>
                        </a:defRPr>
                      </a:lvl3pPr>
                      <a:lvl4pPr marL="1371600" algn="l" rtl="0" eaLnBrk="1" latinLnBrk="0" hangingPunct="1">
                        <a:defRPr kumimoji="0" b="1" kern="1200">
                          <a:solidFill>
                            <a:schemeClr val="dk1"/>
                          </a:solidFill>
                          <a:latin typeface="Calibri"/>
                        </a:defRPr>
                      </a:lvl4pPr>
                      <a:lvl5pPr marL="1828800" algn="l" rtl="0" eaLnBrk="1" latinLnBrk="0" hangingPunct="1">
                        <a:defRPr kumimoji="0" b="1" kern="1200">
                          <a:solidFill>
                            <a:schemeClr val="dk1"/>
                          </a:solidFill>
                          <a:latin typeface="Calibri"/>
                        </a:defRPr>
                      </a:lvl5pPr>
                      <a:lvl6pPr marL="2286000" algn="l" rtl="0" eaLnBrk="1" latinLnBrk="0" hangingPunct="1">
                        <a:defRPr kumimoji="0" b="1" kern="1200">
                          <a:solidFill>
                            <a:schemeClr val="dk1"/>
                          </a:solidFill>
                          <a:latin typeface="Calibri"/>
                        </a:defRPr>
                      </a:lvl6pPr>
                      <a:lvl7pPr marL="2743200" algn="l" rtl="0" eaLnBrk="1" latinLnBrk="0" hangingPunct="1">
                        <a:defRPr kumimoji="0" b="1" kern="1200">
                          <a:solidFill>
                            <a:schemeClr val="dk1"/>
                          </a:solidFill>
                          <a:latin typeface="Calibri"/>
                        </a:defRPr>
                      </a:lvl7pPr>
                      <a:lvl8pPr marL="3200400" algn="l" rtl="0" eaLnBrk="1" latinLnBrk="0" hangingPunct="1">
                        <a:defRPr kumimoji="0" b="1" kern="1200">
                          <a:solidFill>
                            <a:schemeClr val="dk1"/>
                          </a:solidFill>
                          <a:latin typeface="Calibri"/>
                        </a:defRPr>
                      </a:lvl8pPr>
                      <a:lvl9pPr marL="3657600" algn="l" rtl="0" eaLnBrk="1" latinLnBrk="0" hangingPunct="1">
                        <a:defRPr kumimoji="0" b="1" kern="1200">
                          <a:solidFill>
                            <a:schemeClr val="dk1"/>
                          </a:solidFill>
                          <a:latin typeface="Calibri"/>
                        </a:defRPr>
                      </a:lvl9pPr>
                    </a:lstStyle>
                    <a:p>
                      <a:pPr marL="0" marR="0" algn="ctr">
                        <a:lnSpc>
                          <a:spcPct val="115000"/>
                        </a:lnSpc>
                        <a:spcBef>
                          <a:spcPts val="0"/>
                        </a:spcBef>
                        <a:spcAft>
                          <a:spcPts val="0"/>
                        </a:spcAft>
                      </a:pPr>
                      <a:r>
                        <a:rPr lang="en-US" sz="2000" b="1" dirty="0">
                          <a:effectLst/>
                        </a:rPr>
                        <a:t>4H</a:t>
                      </a:r>
                      <a:endParaRPr lang="en-US" sz="2000" b="1" dirty="0">
                        <a:solidFill>
                          <a:schemeClr val="bg1"/>
                        </a:solidFill>
                        <a:effectLst/>
                        <a:latin typeface="Calibri"/>
                        <a:ea typeface="Calibri"/>
                        <a:cs typeface="Times New Roman"/>
                      </a:endParaRPr>
                    </a:p>
                  </a:txBody>
                  <a:tcPr marL="65593" marR="65593" marT="0" marB="0"/>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marL="0" marR="0" algn="ctr">
                        <a:lnSpc>
                          <a:spcPct val="115000"/>
                        </a:lnSpc>
                        <a:spcBef>
                          <a:spcPts val="0"/>
                        </a:spcBef>
                        <a:spcAft>
                          <a:spcPts val="0"/>
                        </a:spcAft>
                      </a:pPr>
                      <a:endParaRPr lang="en-US" sz="2000" b="1" dirty="0">
                        <a:effectLst/>
                        <a:latin typeface="Calibri"/>
                        <a:ea typeface="Calibri"/>
                        <a:cs typeface="Times New Roman"/>
                      </a:endParaRPr>
                    </a:p>
                  </a:txBody>
                  <a:tcPr marL="65593" marR="65593" marT="0" marB="0"/>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marL="0" marR="0" algn="ctr">
                        <a:lnSpc>
                          <a:spcPct val="115000"/>
                        </a:lnSpc>
                        <a:spcBef>
                          <a:spcPts val="0"/>
                        </a:spcBef>
                        <a:spcAft>
                          <a:spcPts val="0"/>
                        </a:spcAft>
                      </a:pPr>
                      <a:endParaRPr lang="en-US" sz="2000" b="1" dirty="0">
                        <a:effectLst/>
                        <a:latin typeface="Calibri"/>
                        <a:ea typeface="Calibri"/>
                        <a:cs typeface="Times New Roman"/>
                      </a:endParaRPr>
                    </a:p>
                  </a:txBody>
                  <a:tcPr marL="65593" marR="65593" marT="0" marB="0"/>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marL="0" marR="0" algn="ctr">
                        <a:lnSpc>
                          <a:spcPct val="115000"/>
                        </a:lnSpc>
                        <a:spcBef>
                          <a:spcPts val="0"/>
                        </a:spcBef>
                        <a:spcAft>
                          <a:spcPts val="0"/>
                        </a:spcAft>
                      </a:pPr>
                      <a:endParaRPr lang="en-US" sz="2000" b="1" dirty="0">
                        <a:effectLst/>
                        <a:latin typeface="Calibri"/>
                        <a:ea typeface="Calibri"/>
                        <a:cs typeface="Times New Roman"/>
                      </a:endParaRPr>
                    </a:p>
                  </a:txBody>
                  <a:tcPr marL="65593" marR="65593" marT="0" marB="0"/>
                </a:tc>
              </a:tr>
            </a:tbl>
          </a:graphicData>
        </a:graphic>
      </p:graphicFrame>
      <p:sp>
        <p:nvSpPr>
          <p:cNvPr id="2" name="Title 1"/>
          <p:cNvSpPr>
            <a:spLocks noGrp="1"/>
          </p:cNvSpPr>
          <p:nvPr>
            <p:ph type="title"/>
          </p:nvPr>
        </p:nvSpPr>
        <p:spPr>
          <a:xfrm>
            <a:off x="304800" y="381000"/>
            <a:ext cx="8686800" cy="914400"/>
          </a:xfrm>
        </p:spPr>
        <p:txBody>
          <a:bodyPr>
            <a:normAutofit/>
          </a:bodyPr>
          <a:lstStyle/>
          <a:p>
            <a:r>
              <a:rPr lang="en-US" sz="4400" dirty="0" smtClean="0"/>
              <a:t>Wa</a:t>
            </a:r>
            <a:r>
              <a:rPr lang="en-US" sz="4400" b="1" dirty="0" smtClean="0"/>
              <a:t>s it working?</a:t>
            </a:r>
            <a:endParaRPr lang="en-US" sz="4400" b="1" dirty="0"/>
          </a:p>
        </p:txBody>
      </p:sp>
      <p:sp>
        <p:nvSpPr>
          <p:cNvPr id="3" name="Content Placeholder 2"/>
          <p:cNvSpPr>
            <a:spLocks noGrp="1"/>
          </p:cNvSpPr>
          <p:nvPr>
            <p:ph idx="1"/>
          </p:nvPr>
        </p:nvSpPr>
        <p:spPr>
          <a:xfrm>
            <a:off x="304800" y="1447800"/>
            <a:ext cx="8686800" cy="5410200"/>
          </a:xfrm>
        </p:spPr>
        <p:txBody>
          <a:bodyPr>
            <a:normAutofit/>
          </a:bodyPr>
          <a:lstStyle/>
          <a:p>
            <a:pPr marL="0" indent="0" algn="ctr">
              <a:buNone/>
            </a:pPr>
            <a:r>
              <a:rPr lang="en-US" dirty="0"/>
              <a:t>Level 2 Students </a:t>
            </a:r>
            <a:r>
              <a:rPr lang="en-US" dirty="0" smtClean="0"/>
              <a:t>were </a:t>
            </a:r>
            <a:r>
              <a:rPr lang="en-US" i="1" dirty="0"/>
              <a:t>more successful </a:t>
            </a:r>
            <a:r>
              <a:rPr lang="en-US" dirty="0"/>
              <a:t>in Integrated Algebra in a Traditional Program than in an Accelerated Program</a:t>
            </a:r>
          </a:p>
        </p:txBody>
      </p:sp>
      <p:sp>
        <p:nvSpPr>
          <p:cNvPr id="5" name="Oval 4"/>
          <p:cNvSpPr/>
          <p:nvPr/>
        </p:nvSpPr>
        <p:spPr>
          <a:xfrm>
            <a:off x="4876800" y="4114800"/>
            <a:ext cx="3276600" cy="1219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9992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86800" cy="914400"/>
          </a:xfrm>
        </p:spPr>
        <p:txBody>
          <a:bodyPr>
            <a:normAutofit/>
          </a:bodyPr>
          <a:lstStyle/>
          <a:p>
            <a:r>
              <a:rPr lang="en-US" sz="4400" dirty="0" smtClean="0"/>
              <a:t>Wa</a:t>
            </a:r>
            <a:r>
              <a:rPr lang="en-US" sz="4400" b="1" dirty="0" smtClean="0"/>
              <a:t>s it working?</a:t>
            </a:r>
            <a:endParaRPr lang="en-US" sz="4400" b="1" dirty="0"/>
          </a:p>
        </p:txBody>
      </p:sp>
      <p:sp>
        <p:nvSpPr>
          <p:cNvPr id="3" name="Content Placeholder 2"/>
          <p:cNvSpPr>
            <a:spLocks noGrp="1"/>
          </p:cNvSpPr>
          <p:nvPr>
            <p:ph idx="1"/>
          </p:nvPr>
        </p:nvSpPr>
        <p:spPr>
          <a:xfrm>
            <a:off x="304800" y="1447800"/>
            <a:ext cx="8686800" cy="5410200"/>
          </a:xfrm>
        </p:spPr>
        <p:txBody>
          <a:bodyPr>
            <a:normAutofit/>
          </a:bodyPr>
          <a:lstStyle/>
          <a:p>
            <a:pPr marL="0" indent="0" algn="ctr">
              <a:buNone/>
            </a:pPr>
            <a:r>
              <a:rPr lang="en-US" dirty="0"/>
              <a:t>Students Who Scored Level 1 or Level 2L in Grade 7 </a:t>
            </a:r>
          </a:p>
          <a:p>
            <a:pPr marL="0" indent="0" algn="ctr">
              <a:buNone/>
            </a:pPr>
            <a:r>
              <a:rPr lang="en-US" dirty="0"/>
              <a:t>Did NOT Take Geometry as Accelerated Students</a:t>
            </a:r>
          </a:p>
        </p:txBody>
      </p:sp>
      <p:graphicFrame>
        <p:nvGraphicFramePr>
          <p:cNvPr id="4" name="Content Placeholder 3"/>
          <p:cNvGraphicFramePr>
            <a:graphicFrameLocks/>
          </p:cNvGraphicFramePr>
          <p:nvPr>
            <p:extLst>
              <p:ext uri="{D42A27DB-BD31-4B8C-83A1-F6EECF244321}">
                <p14:modId xmlns:p14="http://schemas.microsoft.com/office/powerpoint/2010/main" val="382600845"/>
              </p:ext>
            </p:extLst>
          </p:nvPr>
        </p:nvGraphicFramePr>
        <p:xfrm>
          <a:off x="533400" y="2514600"/>
          <a:ext cx="8077200" cy="4077791"/>
        </p:xfrm>
        <a:graphic>
          <a:graphicData uri="http://schemas.openxmlformats.org/drawingml/2006/table">
            <a:tbl>
              <a:tblPr firstRow="1" firstCol="1" bandRow="1">
                <a:tableStyleId>{5C22544A-7EE6-4342-B048-85BDC9FD1C3A}</a:tableStyleId>
              </a:tblPr>
              <a:tblGrid>
                <a:gridCol w="2019300"/>
                <a:gridCol w="2019300"/>
                <a:gridCol w="2019300"/>
                <a:gridCol w="2019300"/>
              </a:tblGrid>
              <a:tr h="816547">
                <a:tc gridSpan="4">
                  <a:txBody>
                    <a:bodyPr/>
                    <a:lstStyle/>
                    <a:p>
                      <a:pPr marL="0" marR="0" algn="ctr">
                        <a:lnSpc>
                          <a:spcPct val="115000"/>
                        </a:lnSpc>
                        <a:spcBef>
                          <a:spcPts val="0"/>
                        </a:spcBef>
                        <a:spcAft>
                          <a:spcPts val="0"/>
                        </a:spcAft>
                      </a:pPr>
                      <a:r>
                        <a:rPr lang="en-US" sz="2400" b="1" dirty="0" smtClean="0">
                          <a:effectLst/>
                          <a:latin typeface="+mj-lt"/>
                        </a:rPr>
                        <a:t>2013 Geometry Success Rates</a:t>
                      </a:r>
                    </a:p>
                    <a:p>
                      <a:pPr marL="0" marR="0" algn="ctr">
                        <a:lnSpc>
                          <a:spcPct val="115000"/>
                        </a:lnSpc>
                        <a:spcBef>
                          <a:spcPts val="0"/>
                        </a:spcBef>
                        <a:spcAft>
                          <a:spcPts val="0"/>
                        </a:spcAft>
                      </a:pPr>
                      <a:r>
                        <a:rPr lang="en-US" sz="2400" b="1" dirty="0" smtClean="0">
                          <a:effectLst/>
                          <a:latin typeface="+mj-lt"/>
                        </a:rPr>
                        <a:t>By Grade Seven Year</a:t>
                      </a:r>
                      <a:endParaRPr lang="en-US" sz="2400" b="1" dirty="0" smtClean="0">
                        <a:effectLst/>
                        <a:latin typeface="+mj-lt"/>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578440">
                <a:tc>
                  <a:txBody>
                    <a:bodyPr/>
                    <a:lstStyle>
                      <a:lvl1pPr marL="0" algn="l" rtl="0" eaLnBrk="1" latinLnBrk="0" hangingPunct="1">
                        <a:defRPr kumimoji="0" b="1" kern="1200">
                          <a:solidFill>
                            <a:schemeClr val="dk1"/>
                          </a:solidFill>
                          <a:latin typeface="Calibri"/>
                        </a:defRPr>
                      </a:lvl1pPr>
                      <a:lvl2pPr marL="457200" algn="l" rtl="0" eaLnBrk="1" latinLnBrk="0" hangingPunct="1">
                        <a:defRPr kumimoji="0" b="1" kern="1200">
                          <a:solidFill>
                            <a:schemeClr val="dk1"/>
                          </a:solidFill>
                          <a:latin typeface="Calibri"/>
                        </a:defRPr>
                      </a:lvl2pPr>
                      <a:lvl3pPr marL="914400" algn="l" rtl="0" eaLnBrk="1" latinLnBrk="0" hangingPunct="1">
                        <a:defRPr kumimoji="0" b="1" kern="1200">
                          <a:solidFill>
                            <a:schemeClr val="dk1"/>
                          </a:solidFill>
                          <a:latin typeface="Calibri"/>
                        </a:defRPr>
                      </a:lvl3pPr>
                      <a:lvl4pPr marL="1371600" algn="l" rtl="0" eaLnBrk="1" latinLnBrk="0" hangingPunct="1">
                        <a:defRPr kumimoji="0" b="1" kern="1200">
                          <a:solidFill>
                            <a:schemeClr val="dk1"/>
                          </a:solidFill>
                          <a:latin typeface="Calibri"/>
                        </a:defRPr>
                      </a:lvl4pPr>
                      <a:lvl5pPr marL="1828800" algn="l" rtl="0" eaLnBrk="1" latinLnBrk="0" hangingPunct="1">
                        <a:defRPr kumimoji="0" b="1" kern="1200">
                          <a:solidFill>
                            <a:schemeClr val="dk1"/>
                          </a:solidFill>
                          <a:latin typeface="Calibri"/>
                        </a:defRPr>
                      </a:lvl5pPr>
                      <a:lvl6pPr marL="2286000" algn="l" rtl="0" eaLnBrk="1" latinLnBrk="0" hangingPunct="1">
                        <a:defRPr kumimoji="0" b="1" kern="1200">
                          <a:solidFill>
                            <a:schemeClr val="dk1"/>
                          </a:solidFill>
                          <a:latin typeface="Calibri"/>
                        </a:defRPr>
                      </a:lvl6pPr>
                      <a:lvl7pPr marL="2743200" algn="l" rtl="0" eaLnBrk="1" latinLnBrk="0" hangingPunct="1">
                        <a:defRPr kumimoji="0" b="1" kern="1200">
                          <a:solidFill>
                            <a:schemeClr val="dk1"/>
                          </a:solidFill>
                          <a:latin typeface="Calibri"/>
                        </a:defRPr>
                      </a:lvl7pPr>
                      <a:lvl8pPr marL="3200400" algn="l" rtl="0" eaLnBrk="1" latinLnBrk="0" hangingPunct="1">
                        <a:defRPr kumimoji="0" b="1" kern="1200">
                          <a:solidFill>
                            <a:schemeClr val="dk1"/>
                          </a:solidFill>
                          <a:latin typeface="Calibri"/>
                        </a:defRPr>
                      </a:lvl8pPr>
                      <a:lvl9pPr marL="3657600" algn="l" rtl="0" eaLnBrk="1" latinLnBrk="0" hangingPunct="1">
                        <a:defRPr kumimoji="0" b="1" kern="1200">
                          <a:solidFill>
                            <a:schemeClr val="dk1"/>
                          </a:solidFill>
                          <a:latin typeface="Calibri"/>
                        </a:defRPr>
                      </a:lvl9pPr>
                    </a:lstStyle>
                    <a:p>
                      <a:pPr marL="0" marR="0" algn="ctr">
                        <a:lnSpc>
                          <a:spcPct val="115000"/>
                        </a:lnSpc>
                        <a:spcBef>
                          <a:spcPts val="0"/>
                        </a:spcBef>
                        <a:spcAft>
                          <a:spcPts val="0"/>
                        </a:spcAft>
                      </a:pPr>
                      <a:r>
                        <a:rPr lang="en-US" sz="2000" b="1" dirty="0">
                          <a:effectLst/>
                          <a:latin typeface="+mj-lt"/>
                        </a:rPr>
                        <a:t>Grade 7 Level</a:t>
                      </a:r>
                      <a:endParaRPr lang="en-US" sz="2000" b="1" dirty="0">
                        <a:solidFill>
                          <a:schemeClr val="bg1"/>
                        </a:solidFill>
                        <a:effectLst/>
                        <a:latin typeface="+mj-lt"/>
                        <a:ea typeface="Calibri"/>
                        <a:cs typeface="Times New Roman"/>
                      </a:endParaRPr>
                    </a:p>
                  </a:txBody>
                  <a:tcPr marL="65593" marR="65593" marT="0" marB="0"/>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marL="0" marR="0" algn="ctr">
                        <a:lnSpc>
                          <a:spcPct val="115000"/>
                        </a:lnSpc>
                        <a:spcBef>
                          <a:spcPts val="0"/>
                        </a:spcBef>
                        <a:spcAft>
                          <a:spcPts val="0"/>
                        </a:spcAft>
                      </a:pPr>
                      <a:r>
                        <a:rPr lang="en-US" sz="1600" b="1" dirty="0" smtClean="0">
                          <a:effectLst/>
                          <a:latin typeface="+mj-lt"/>
                        </a:rPr>
                        <a:t>7</a:t>
                      </a:r>
                      <a:r>
                        <a:rPr lang="en-US" sz="1600" b="1" baseline="30000" dirty="0" smtClean="0">
                          <a:effectLst/>
                          <a:latin typeface="+mj-lt"/>
                        </a:rPr>
                        <a:t>th</a:t>
                      </a:r>
                      <a:r>
                        <a:rPr lang="en-US" sz="1600" b="1" dirty="0" smtClean="0">
                          <a:effectLst/>
                          <a:latin typeface="+mj-lt"/>
                        </a:rPr>
                        <a:t>  in 2009</a:t>
                      </a:r>
                      <a:endParaRPr lang="en-US" sz="1600" b="1" dirty="0">
                        <a:effectLst/>
                        <a:latin typeface="+mj-lt"/>
                      </a:endParaRPr>
                    </a:p>
                    <a:p>
                      <a:pPr marL="0" marR="0" algn="ctr">
                        <a:lnSpc>
                          <a:spcPct val="115000"/>
                        </a:lnSpc>
                        <a:spcBef>
                          <a:spcPts val="0"/>
                        </a:spcBef>
                        <a:spcAft>
                          <a:spcPts val="0"/>
                        </a:spcAft>
                      </a:pPr>
                      <a:r>
                        <a:rPr lang="en-US" sz="1600" b="1" dirty="0">
                          <a:effectLst/>
                          <a:latin typeface="+mj-lt"/>
                        </a:rPr>
                        <a:t>Extended Students</a:t>
                      </a:r>
                      <a:endParaRPr lang="en-US" sz="1600" b="1" dirty="0">
                        <a:effectLst/>
                        <a:latin typeface="+mj-lt"/>
                        <a:ea typeface="Calibri"/>
                        <a:cs typeface="Times New Roman"/>
                      </a:endParaRPr>
                    </a:p>
                  </a:txBody>
                  <a:tcPr marL="65593" marR="65593" marT="0" marB="0"/>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marL="0" marR="0" algn="ctr">
                        <a:lnSpc>
                          <a:spcPct val="115000"/>
                        </a:lnSpc>
                        <a:spcBef>
                          <a:spcPts val="0"/>
                        </a:spcBef>
                        <a:spcAft>
                          <a:spcPts val="0"/>
                        </a:spcAft>
                      </a:pPr>
                      <a:r>
                        <a:rPr lang="en-US" sz="1600" b="1" dirty="0" smtClean="0">
                          <a:effectLst/>
                          <a:latin typeface="+mj-lt"/>
                        </a:rPr>
                        <a:t>7</a:t>
                      </a:r>
                      <a:r>
                        <a:rPr lang="en-US" sz="1600" b="1" baseline="30000" dirty="0" smtClean="0">
                          <a:effectLst/>
                          <a:latin typeface="+mj-lt"/>
                        </a:rPr>
                        <a:t>th</a:t>
                      </a:r>
                      <a:r>
                        <a:rPr lang="en-US" sz="1600" b="1" dirty="0" smtClean="0">
                          <a:effectLst/>
                          <a:latin typeface="+mj-lt"/>
                        </a:rPr>
                        <a:t>  in 2010</a:t>
                      </a:r>
                      <a:endParaRPr lang="en-US" sz="1600" b="1" dirty="0">
                        <a:effectLst/>
                        <a:latin typeface="+mj-lt"/>
                      </a:endParaRPr>
                    </a:p>
                    <a:p>
                      <a:pPr marL="0" marR="0" algn="ctr">
                        <a:lnSpc>
                          <a:spcPct val="115000"/>
                        </a:lnSpc>
                        <a:spcBef>
                          <a:spcPts val="0"/>
                        </a:spcBef>
                        <a:spcAft>
                          <a:spcPts val="0"/>
                        </a:spcAft>
                      </a:pPr>
                      <a:r>
                        <a:rPr lang="en-US" sz="1600" b="1" dirty="0">
                          <a:effectLst/>
                          <a:latin typeface="+mj-lt"/>
                        </a:rPr>
                        <a:t>Traditional Students</a:t>
                      </a:r>
                      <a:endParaRPr lang="en-US" sz="1600" b="1" dirty="0">
                        <a:effectLst/>
                        <a:latin typeface="+mj-lt"/>
                        <a:ea typeface="Calibri"/>
                        <a:cs typeface="Times New Roman"/>
                      </a:endParaRPr>
                    </a:p>
                  </a:txBody>
                  <a:tcPr marL="65593" marR="65593" marT="0" marB="0"/>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marL="0" marR="0" algn="ctr">
                        <a:lnSpc>
                          <a:spcPct val="115000"/>
                        </a:lnSpc>
                        <a:spcBef>
                          <a:spcPts val="0"/>
                        </a:spcBef>
                        <a:spcAft>
                          <a:spcPts val="0"/>
                        </a:spcAft>
                      </a:pPr>
                      <a:r>
                        <a:rPr lang="en-US" sz="1600" b="1" dirty="0" smtClean="0">
                          <a:effectLst/>
                          <a:latin typeface="+mj-lt"/>
                        </a:rPr>
                        <a:t>7</a:t>
                      </a:r>
                      <a:r>
                        <a:rPr lang="en-US" sz="1600" b="1" baseline="30000" dirty="0" smtClean="0">
                          <a:effectLst/>
                          <a:latin typeface="+mj-lt"/>
                        </a:rPr>
                        <a:t>th</a:t>
                      </a:r>
                      <a:r>
                        <a:rPr lang="en-US" sz="1600" b="1" dirty="0" smtClean="0">
                          <a:effectLst/>
                          <a:latin typeface="+mj-lt"/>
                        </a:rPr>
                        <a:t>  in 2011</a:t>
                      </a:r>
                      <a:endParaRPr lang="en-US" sz="1600" b="1" dirty="0">
                        <a:effectLst/>
                        <a:latin typeface="+mj-lt"/>
                      </a:endParaRPr>
                    </a:p>
                    <a:p>
                      <a:pPr marL="0" marR="0" algn="ctr">
                        <a:lnSpc>
                          <a:spcPct val="115000"/>
                        </a:lnSpc>
                        <a:spcBef>
                          <a:spcPts val="0"/>
                        </a:spcBef>
                        <a:spcAft>
                          <a:spcPts val="0"/>
                        </a:spcAft>
                      </a:pPr>
                      <a:r>
                        <a:rPr lang="en-US" sz="1600" b="1" dirty="0">
                          <a:effectLst/>
                          <a:latin typeface="+mj-lt"/>
                        </a:rPr>
                        <a:t>Accelerated Students</a:t>
                      </a:r>
                      <a:endParaRPr lang="en-US" sz="1600" b="1" dirty="0">
                        <a:effectLst/>
                        <a:latin typeface="+mj-lt"/>
                        <a:ea typeface="Calibri"/>
                        <a:cs typeface="Times New Roman"/>
                      </a:endParaRPr>
                    </a:p>
                  </a:txBody>
                  <a:tcPr marL="65593" marR="65593" marT="0" marB="0"/>
                </a:tc>
              </a:tr>
              <a:tr h="379729">
                <a:tc>
                  <a:txBody>
                    <a:bodyPr/>
                    <a:lstStyle>
                      <a:lvl1pPr marL="0" algn="l" rtl="0" eaLnBrk="1" latinLnBrk="0" hangingPunct="1">
                        <a:defRPr kumimoji="0" b="1" kern="1200">
                          <a:solidFill>
                            <a:schemeClr val="dk1"/>
                          </a:solidFill>
                          <a:latin typeface="Calibri"/>
                        </a:defRPr>
                      </a:lvl1pPr>
                      <a:lvl2pPr marL="457200" algn="l" rtl="0" eaLnBrk="1" latinLnBrk="0" hangingPunct="1">
                        <a:defRPr kumimoji="0" b="1" kern="1200">
                          <a:solidFill>
                            <a:schemeClr val="dk1"/>
                          </a:solidFill>
                          <a:latin typeface="Calibri"/>
                        </a:defRPr>
                      </a:lvl2pPr>
                      <a:lvl3pPr marL="914400" algn="l" rtl="0" eaLnBrk="1" latinLnBrk="0" hangingPunct="1">
                        <a:defRPr kumimoji="0" b="1" kern="1200">
                          <a:solidFill>
                            <a:schemeClr val="dk1"/>
                          </a:solidFill>
                          <a:latin typeface="Calibri"/>
                        </a:defRPr>
                      </a:lvl3pPr>
                      <a:lvl4pPr marL="1371600" algn="l" rtl="0" eaLnBrk="1" latinLnBrk="0" hangingPunct="1">
                        <a:defRPr kumimoji="0" b="1" kern="1200">
                          <a:solidFill>
                            <a:schemeClr val="dk1"/>
                          </a:solidFill>
                          <a:latin typeface="Calibri"/>
                        </a:defRPr>
                      </a:lvl4pPr>
                      <a:lvl5pPr marL="1828800" algn="l" rtl="0" eaLnBrk="1" latinLnBrk="0" hangingPunct="1">
                        <a:defRPr kumimoji="0" b="1" kern="1200">
                          <a:solidFill>
                            <a:schemeClr val="dk1"/>
                          </a:solidFill>
                          <a:latin typeface="Calibri"/>
                        </a:defRPr>
                      </a:lvl5pPr>
                      <a:lvl6pPr marL="2286000" algn="l" rtl="0" eaLnBrk="1" latinLnBrk="0" hangingPunct="1">
                        <a:defRPr kumimoji="0" b="1" kern="1200">
                          <a:solidFill>
                            <a:schemeClr val="dk1"/>
                          </a:solidFill>
                          <a:latin typeface="Calibri"/>
                        </a:defRPr>
                      </a:lvl6pPr>
                      <a:lvl7pPr marL="2743200" algn="l" rtl="0" eaLnBrk="1" latinLnBrk="0" hangingPunct="1">
                        <a:defRPr kumimoji="0" b="1" kern="1200">
                          <a:solidFill>
                            <a:schemeClr val="dk1"/>
                          </a:solidFill>
                          <a:latin typeface="Calibri"/>
                        </a:defRPr>
                      </a:lvl7pPr>
                      <a:lvl8pPr marL="3200400" algn="l" rtl="0" eaLnBrk="1" latinLnBrk="0" hangingPunct="1">
                        <a:defRPr kumimoji="0" b="1" kern="1200">
                          <a:solidFill>
                            <a:schemeClr val="dk1"/>
                          </a:solidFill>
                          <a:latin typeface="Calibri"/>
                        </a:defRPr>
                      </a:lvl8pPr>
                      <a:lvl9pPr marL="3657600" algn="l" rtl="0" eaLnBrk="1" latinLnBrk="0" hangingPunct="1">
                        <a:defRPr kumimoji="0" b="1" kern="1200">
                          <a:solidFill>
                            <a:schemeClr val="dk1"/>
                          </a:solidFill>
                          <a:latin typeface="Calibri"/>
                        </a:defRPr>
                      </a:lvl9pPr>
                    </a:lstStyle>
                    <a:p>
                      <a:pPr marL="0" marR="0" algn="ctr">
                        <a:lnSpc>
                          <a:spcPct val="115000"/>
                        </a:lnSpc>
                        <a:spcBef>
                          <a:spcPts val="0"/>
                        </a:spcBef>
                        <a:spcAft>
                          <a:spcPts val="0"/>
                        </a:spcAft>
                      </a:pPr>
                      <a:r>
                        <a:rPr lang="en-US" sz="2000" b="1" dirty="0">
                          <a:effectLst/>
                          <a:latin typeface="+mj-lt"/>
                        </a:rPr>
                        <a:t>1</a:t>
                      </a:r>
                      <a:endParaRPr lang="en-US" sz="2000" b="1" dirty="0">
                        <a:solidFill>
                          <a:schemeClr val="bg1"/>
                        </a:solidFill>
                        <a:effectLst/>
                        <a:latin typeface="+mj-lt"/>
                        <a:ea typeface="Calibri"/>
                        <a:cs typeface="Times New Roman"/>
                      </a:endParaRPr>
                    </a:p>
                  </a:txBody>
                  <a:tcPr marL="65593" marR="65593" marT="0" marB="0"/>
                </a:tc>
                <a:tc>
                  <a:txBody>
                    <a:bodyPr/>
                    <a:lstStyle/>
                    <a:p>
                      <a:pPr marL="0" marR="0" algn="ctr">
                        <a:lnSpc>
                          <a:spcPct val="115000"/>
                        </a:lnSpc>
                        <a:spcBef>
                          <a:spcPts val="0"/>
                        </a:spcBef>
                        <a:spcAft>
                          <a:spcPts val="0"/>
                        </a:spcAft>
                      </a:pPr>
                      <a:r>
                        <a:rPr lang="en-US" sz="2000" b="1" dirty="0">
                          <a:effectLst/>
                          <a:latin typeface="+mj-lt"/>
                        </a:rPr>
                        <a:t> </a:t>
                      </a:r>
                      <a:endParaRPr lang="en-US" sz="2000" b="1" dirty="0">
                        <a:effectLst/>
                        <a:latin typeface="+mj-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b="1">
                          <a:effectLst/>
                          <a:latin typeface="+mj-lt"/>
                        </a:rPr>
                        <a:t> </a:t>
                      </a:r>
                      <a:endParaRPr lang="en-US" sz="2000" b="1">
                        <a:effectLst/>
                        <a:latin typeface="+mj-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b="1" dirty="0">
                          <a:effectLst/>
                          <a:latin typeface="+mj-lt"/>
                        </a:rPr>
                        <a:t> </a:t>
                      </a:r>
                      <a:endParaRPr lang="en-US" sz="2000" b="1" dirty="0">
                        <a:effectLst/>
                        <a:latin typeface="+mj-lt"/>
                        <a:ea typeface="Calibri"/>
                        <a:cs typeface="Times New Roman"/>
                      </a:endParaRPr>
                    </a:p>
                  </a:txBody>
                  <a:tcPr marL="68580" marR="68580" marT="0" marB="0"/>
                </a:tc>
              </a:tr>
              <a:tr h="379729">
                <a:tc>
                  <a:txBody>
                    <a:bodyPr/>
                    <a:lstStyle>
                      <a:lvl1pPr marL="0" algn="l" rtl="0" eaLnBrk="1" latinLnBrk="0" hangingPunct="1">
                        <a:defRPr kumimoji="0" b="1" kern="1200">
                          <a:solidFill>
                            <a:schemeClr val="dk1"/>
                          </a:solidFill>
                          <a:latin typeface="Calibri"/>
                        </a:defRPr>
                      </a:lvl1pPr>
                      <a:lvl2pPr marL="457200" algn="l" rtl="0" eaLnBrk="1" latinLnBrk="0" hangingPunct="1">
                        <a:defRPr kumimoji="0" b="1" kern="1200">
                          <a:solidFill>
                            <a:schemeClr val="dk1"/>
                          </a:solidFill>
                          <a:latin typeface="Calibri"/>
                        </a:defRPr>
                      </a:lvl2pPr>
                      <a:lvl3pPr marL="914400" algn="l" rtl="0" eaLnBrk="1" latinLnBrk="0" hangingPunct="1">
                        <a:defRPr kumimoji="0" b="1" kern="1200">
                          <a:solidFill>
                            <a:schemeClr val="dk1"/>
                          </a:solidFill>
                          <a:latin typeface="Calibri"/>
                        </a:defRPr>
                      </a:lvl3pPr>
                      <a:lvl4pPr marL="1371600" algn="l" rtl="0" eaLnBrk="1" latinLnBrk="0" hangingPunct="1">
                        <a:defRPr kumimoji="0" b="1" kern="1200">
                          <a:solidFill>
                            <a:schemeClr val="dk1"/>
                          </a:solidFill>
                          <a:latin typeface="Calibri"/>
                        </a:defRPr>
                      </a:lvl4pPr>
                      <a:lvl5pPr marL="1828800" algn="l" rtl="0" eaLnBrk="1" latinLnBrk="0" hangingPunct="1">
                        <a:defRPr kumimoji="0" b="1" kern="1200">
                          <a:solidFill>
                            <a:schemeClr val="dk1"/>
                          </a:solidFill>
                          <a:latin typeface="Calibri"/>
                        </a:defRPr>
                      </a:lvl5pPr>
                      <a:lvl6pPr marL="2286000" algn="l" rtl="0" eaLnBrk="1" latinLnBrk="0" hangingPunct="1">
                        <a:defRPr kumimoji="0" b="1" kern="1200">
                          <a:solidFill>
                            <a:schemeClr val="dk1"/>
                          </a:solidFill>
                          <a:latin typeface="Calibri"/>
                        </a:defRPr>
                      </a:lvl6pPr>
                      <a:lvl7pPr marL="2743200" algn="l" rtl="0" eaLnBrk="1" latinLnBrk="0" hangingPunct="1">
                        <a:defRPr kumimoji="0" b="1" kern="1200">
                          <a:solidFill>
                            <a:schemeClr val="dk1"/>
                          </a:solidFill>
                          <a:latin typeface="Calibri"/>
                        </a:defRPr>
                      </a:lvl7pPr>
                      <a:lvl8pPr marL="3200400" algn="l" rtl="0" eaLnBrk="1" latinLnBrk="0" hangingPunct="1">
                        <a:defRPr kumimoji="0" b="1" kern="1200">
                          <a:solidFill>
                            <a:schemeClr val="dk1"/>
                          </a:solidFill>
                          <a:latin typeface="Calibri"/>
                        </a:defRPr>
                      </a:lvl8pPr>
                      <a:lvl9pPr marL="3657600" algn="l" rtl="0" eaLnBrk="1" latinLnBrk="0" hangingPunct="1">
                        <a:defRPr kumimoji="0" b="1" kern="1200">
                          <a:solidFill>
                            <a:schemeClr val="dk1"/>
                          </a:solidFill>
                          <a:latin typeface="Calibri"/>
                        </a:defRPr>
                      </a:lvl9pPr>
                    </a:lstStyle>
                    <a:p>
                      <a:pPr marL="0" marR="0" algn="ctr">
                        <a:lnSpc>
                          <a:spcPct val="115000"/>
                        </a:lnSpc>
                        <a:spcBef>
                          <a:spcPts val="0"/>
                        </a:spcBef>
                        <a:spcAft>
                          <a:spcPts val="0"/>
                        </a:spcAft>
                      </a:pPr>
                      <a:r>
                        <a:rPr lang="en-US" sz="2000" b="1" dirty="0">
                          <a:effectLst/>
                          <a:latin typeface="+mj-lt"/>
                        </a:rPr>
                        <a:t>2L</a:t>
                      </a:r>
                      <a:endParaRPr lang="en-US" sz="2000" b="1" dirty="0">
                        <a:solidFill>
                          <a:schemeClr val="bg1"/>
                        </a:solidFill>
                        <a:effectLst/>
                        <a:latin typeface="+mj-lt"/>
                        <a:ea typeface="Calibri"/>
                        <a:cs typeface="Times New Roman"/>
                      </a:endParaRPr>
                    </a:p>
                  </a:txBody>
                  <a:tcPr marL="65593" marR="65593" marT="0" marB="0"/>
                </a:tc>
                <a:tc>
                  <a:txBody>
                    <a:bodyPr/>
                    <a:lstStyle/>
                    <a:p>
                      <a:pPr marL="0" marR="0" algn="ctr">
                        <a:lnSpc>
                          <a:spcPct val="115000"/>
                        </a:lnSpc>
                        <a:spcBef>
                          <a:spcPts val="0"/>
                        </a:spcBef>
                        <a:spcAft>
                          <a:spcPts val="0"/>
                        </a:spcAft>
                      </a:pPr>
                      <a:r>
                        <a:rPr lang="en-US" sz="2000" b="1" dirty="0">
                          <a:effectLst/>
                          <a:latin typeface="+mj-lt"/>
                        </a:rPr>
                        <a:t> </a:t>
                      </a:r>
                      <a:endParaRPr lang="en-US" sz="2000" b="1" dirty="0">
                        <a:effectLst/>
                        <a:latin typeface="+mj-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b="1">
                          <a:effectLst/>
                          <a:latin typeface="+mj-lt"/>
                        </a:rPr>
                        <a:t>47.4%</a:t>
                      </a:r>
                      <a:endParaRPr lang="en-US" sz="2000" b="1">
                        <a:effectLst/>
                        <a:latin typeface="+mj-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b="1" dirty="0">
                          <a:effectLst/>
                          <a:latin typeface="+mj-lt"/>
                        </a:rPr>
                        <a:t> </a:t>
                      </a:r>
                      <a:endParaRPr lang="en-US" sz="2000" b="1" dirty="0">
                        <a:effectLst/>
                        <a:latin typeface="+mj-lt"/>
                        <a:ea typeface="Calibri"/>
                        <a:cs typeface="Times New Roman"/>
                      </a:endParaRPr>
                    </a:p>
                  </a:txBody>
                  <a:tcPr marL="68580" marR="68580" marT="0" marB="0"/>
                </a:tc>
              </a:tr>
              <a:tr h="379729">
                <a:tc>
                  <a:txBody>
                    <a:bodyPr/>
                    <a:lstStyle>
                      <a:lvl1pPr marL="0" algn="l" rtl="0" eaLnBrk="1" latinLnBrk="0" hangingPunct="1">
                        <a:defRPr kumimoji="0" b="1" kern="1200">
                          <a:solidFill>
                            <a:schemeClr val="dk1"/>
                          </a:solidFill>
                          <a:latin typeface="Calibri"/>
                        </a:defRPr>
                      </a:lvl1pPr>
                      <a:lvl2pPr marL="457200" algn="l" rtl="0" eaLnBrk="1" latinLnBrk="0" hangingPunct="1">
                        <a:defRPr kumimoji="0" b="1" kern="1200">
                          <a:solidFill>
                            <a:schemeClr val="dk1"/>
                          </a:solidFill>
                          <a:latin typeface="Calibri"/>
                        </a:defRPr>
                      </a:lvl2pPr>
                      <a:lvl3pPr marL="914400" algn="l" rtl="0" eaLnBrk="1" latinLnBrk="0" hangingPunct="1">
                        <a:defRPr kumimoji="0" b="1" kern="1200">
                          <a:solidFill>
                            <a:schemeClr val="dk1"/>
                          </a:solidFill>
                          <a:latin typeface="Calibri"/>
                        </a:defRPr>
                      </a:lvl3pPr>
                      <a:lvl4pPr marL="1371600" algn="l" rtl="0" eaLnBrk="1" latinLnBrk="0" hangingPunct="1">
                        <a:defRPr kumimoji="0" b="1" kern="1200">
                          <a:solidFill>
                            <a:schemeClr val="dk1"/>
                          </a:solidFill>
                          <a:latin typeface="Calibri"/>
                        </a:defRPr>
                      </a:lvl4pPr>
                      <a:lvl5pPr marL="1828800" algn="l" rtl="0" eaLnBrk="1" latinLnBrk="0" hangingPunct="1">
                        <a:defRPr kumimoji="0" b="1" kern="1200">
                          <a:solidFill>
                            <a:schemeClr val="dk1"/>
                          </a:solidFill>
                          <a:latin typeface="Calibri"/>
                        </a:defRPr>
                      </a:lvl5pPr>
                      <a:lvl6pPr marL="2286000" algn="l" rtl="0" eaLnBrk="1" latinLnBrk="0" hangingPunct="1">
                        <a:defRPr kumimoji="0" b="1" kern="1200">
                          <a:solidFill>
                            <a:schemeClr val="dk1"/>
                          </a:solidFill>
                          <a:latin typeface="Calibri"/>
                        </a:defRPr>
                      </a:lvl6pPr>
                      <a:lvl7pPr marL="2743200" algn="l" rtl="0" eaLnBrk="1" latinLnBrk="0" hangingPunct="1">
                        <a:defRPr kumimoji="0" b="1" kern="1200">
                          <a:solidFill>
                            <a:schemeClr val="dk1"/>
                          </a:solidFill>
                          <a:latin typeface="Calibri"/>
                        </a:defRPr>
                      </a:lvl7pPr>
                      <a:lvl8pPr marL="3200400" algn="l" rtl="0" eaLnBrk="1" latinLnBrk="0" hangingPunct="1">
                        <a:defRPr kumimoji="0" b="1" kern="1200">
                          <a:solidFill>
                            <a:schemeClr val="dk1"/>
                          </a:solidFill>
                          <a:latin typeface="Calibri"/>
                        </a:defRPr>
                      </a:lvl8pPr>
                      <a:lvl9pPr marL="3657600" algn="l" rtl="0" eaLnBrk="1" latinLnBrk="0" hangingPunct="1">
                        <a:defRPr kumimoji="0" b="1" kern="1200">
                          <a:solidFill>
                            <a:schemeClr val="dk1"/>
                          </a:solidFill>
                          <a:latin typeface="Calibri"/>
                        </a:defRPr>
                      </a:lvl9pPr>
                    </a:lstStyle>
                    <a:p>
                      <a:pPr marL="0" marR="0" algn="ctr">
                        <a:lnSpc>
                          <a:spcPct val="115000"/>
                        </a:lnSpc>
                        <a:spcBef>
                          <a:spcPts val="0"/>
                        </a:spcBef>
                        <a:spcAft>
                          <a:spcPts val="0"/>
                        </a:spcAft>
                      </a:pPr>
                      <a:r>
                        <a:rPr lang="en-US" sz="2000" b="1" dirty="0">
                          <a:effectLst/>
                          <a:latin typeface="+mj-lt"/>
                        </a:rPr>
                        <a:t>2H</a:t>
                      </a:r>
                      <a:endParaRPr lang="en-US" sz="2000" b="1" dirty="0">
                        <a:solidFill>
                          <a:schemeClr val="bg1"/>
                        </a:solidFill>
                        <a:effectLst/>
                        <a:latin typeface="+mj-lt"/>
                        <a:ea typeface="Calibri"/>
                        <a:cs typeface="Times New Roman"/>
                      </a:endParaRPr>
                    </a:p>
                  </a:txBody>
                  <a:tcPr marL="65593" marR="65593" marT="0" marB="0"/>
                </a:tc>
                <a:tc>
                  <a:txBody>
                    <a:bodyPr/>
                    <a:lstStyle/>
                    <a:p>
                      <a:pPr marL="0" marR="0" algn="ctr">
                        <a:lnSpc>
                          <a:spcPct val="115000"/>
                        </a:lnSpc>
                        <a:spcBef>
                          <a:spcPts val="0"/>
                        </a:spcBef>
                        <a:spcAft>
                          <a:spcPts val="0"/>
                        </a:spcAft>
                      </a:pPr>
                      <a:r>
                        <a:rPr lang="en-US" sz="2000" b="1" dirty="0">
                          <a:effectLst/>
                          <a:latin typeface="+mj-lt"/>
                        </a:rPr>
                        <a:t> </a:t>
                      </a:r>
                      <a:endParaRPr lang="en-US" sz="2000" b="1" dirty="0">
                        <a:effectLst/>
                        <a:latin typeface="+mj-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b="1" dirty="0">
                          <a:effectLst/>
                          <a:latin typeface="+mj-lt"/>
                        </a:rPr>
                        <a:t>65.4%</a:t>
                      </a:r>
                      <a:endParaRPr lang="en-US" sz="2000" b="1" dirty="0">
                        <a:effectLst/>
                        <a:latin typeface="+mj-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b="1" dirty="0">
                          <a:effectLst/>
                          <a:latin typeface="+mj-lt"/>
                        </a:rPr>
                        <a:t>63.5%</a:t>
                      </a:r>
                      <a:endParaRPr lang="en-US" sz="2000" b="1" dirty="0">
                        <a:effectLst/>
                        <a:latin typeface="+mj-lt"/>
                        <a:ea typeface="Calibri"/>
                        <a:cs typeface="Times New Roman"/>
                      </a:endParaRPr>
                    </a:p>
                  </a:txBody>
                  <a:tcPr marL="68580" marR="68580" marT="0" marB="0"/>
                </a:tc>
              </a:tr>
              <a:tr h="379729">
                <a:tc>
                  <a:txBody>
                    <a:bodyPr/>
                    <a:lstStyle>
                      <a:lvl1pPr marL="0" algn="l" rtl="0" eaLnBrk="1" latinLnBrk="0" hangingPunct="1">
                        <a:defRPr kumimoji="0" b="1" kern="1200">
                          <a:solidFill>
                            <a:schemeClr val="dk1"/>
                          </a:solidFill>
                          <a:latin typeface="Calibri"/>
                        </a:defRPr>
                      </a:lvl1pPr>
                      <a:lvl2pPr marL="457200" algn="l" rtl="0" eaLnBrk="1" latinLnBrk="0" hangingPunct="1">
                        <a:defRPr kumimoji="0" b="1" kern="1200">
                          <a:solidFill>
                            <a:schemeClr val="dk1"/>
                          </a:solidFill>
                          <a:latin typeface="Calibri"/>
                        </a:defRPr>
                      </a:lvl2pPr>
                      <a:lvl3pPr marL="914400" algn="l" rtl="0" eaLnBrk="1" latinLnBrk="0" hangingPunct="1">
                        <a:defRPr kumimoji="0" b="1" kern="1200">
                          <a:solidFill>
                            <a:schemeClr val="dk1"/>
                          </a:solidFill>
                          <a:latin typeface="Calibri"/>
                        </a:defRPr>
                      </a:lvl3pPr>
                      <a:lvl4pPr marL="1371600" algn="l" rtl="0" eaLnBrk="1" latinLnBrk="0" hangingPunct="1">
                        <a:defRPr kumimoji="0" b="1" kern="1200">
                          <a:solidFill>
                            <a:schemeClr val="dk1"/>
                          </a:solidFill>
                          <a:latin typeface="Calibri"/>
                        </a:defRPr>
                      </a:lvl4pPr>
                      <a:lvl5pPr marL="1828800" algn="l" rtl="0" eaLnBrk="1" latinLnBrk="0" hangingPunct="1">
                        <a:defRPr kumimoji="0" b="1" kern="1200">
                          <a:solidFill>
                            <a:schemeClr val="dk1"/>
                          </a:solidFill>
                          <a:latin typeface="Calibri"/>
                        </a:defRPr>
                      </a:lvl5pPr>
                      <a:lvl6pPr marL="2286000" algn="l" rtl="0" eaLnBrk="1" latinLnBrk="0" hangingPunct="1">
                        <a:defRPr kumimoji="0" b="1" kern="1200">
                          <a:solidFill>
                            <a:schemeClr val="dk1"/>
                          </a:solidFill>
                          <a:latin typeface="Calibri"/>
                        </a:defRPr>
                      </a:lvl6pPr>
                      <a:lvl7pPr marL="2743200" algn="l" rtl="0" eaLnBrk="1" latinLnBrk="0" hangingPunct="1">
                        <a:defRPr kumimoji="0" b="1" kern="1200">
                          <a:solidFill>
                            <a:schemeClr val="dk1"/>
                          </a:solidFill>
                          <a:latin typeface="Calibri"/>
                        </a:defRPr>
                      </a:lvl7pPr>
                      <a:lvl8pPr marL="3200400" algn="l" rtl="0" eaLnBrk="1" latinLnBrk="0" hangingPunct="1">
                        <a:defRPr kumimoji="0" b="1" kern="1200">
                          <a:solidFill>
                            <a:schemeClr val="dk1"/>
                          </a:solidFill>
                          <a:latin typeface="Calibri"/>
                        </a:defRPr>
                      </a:lvl8pPr>
                      <a:lvl9pPr marL="3657600" algn="l" rtl="0" eaLnBrk="1" latinLnBrk="0" hangingPunct="1">
                        <a:defRPr kumimoji="0" b="1" kern="1200">
                          <a:solidFill>
                            <a:schemeClr val="dk1"/>
                          </a:solidFill>
                          <a:latin typeface="Calibri"/>
                        </a:defRPr>
                      </a:lvl9pPr>
                    </a:lstStyle>
                    <a:p>
                      <a:pPr marL="0" marR="0" algn="ctr">
                        <a:lnSpc>
                          <a:spcPct val="115000"/>
                        </a:lnSpc>
                        <a:spcBef>
                          <a:spcPts val="0"/>
                        </a:spcBef>
                        <a:spcAft>
                          <a:spcPts val="0"/>
                        </a:spcAft>
                      </a:pPr>
                      <a:r>
                        <a:rPr lang="en-US" sz="2000" b="1" dirty="0">
                          <a:effectLst/>
                          <a:latin typeface="+mj-lt"/>
                        </a:rPr>
                        <a:t>3L</a:t>
                      </a:r>
                      <a:endParaRPr lang="en-US" sz="2000" b="1" dirty="0">
                        <a:solidFill>
                          <a:schemeClr val="bg1"/>
                        </a:solidFill>
                        <a:effectLst/>
                        <a:latin typeface="+mj-lt"/>
                        <a:ea typeface="Calibri"/>
                        <a:cs typeface="Times New Roman"/>
                      </a:endParaRPr>
                    </a:p>
                  </a:txBody>
                  <a:tcPr marL="65593" marR="65593" marT="0" marB="0"/>
                </a:tc>
                <a:tc>
                  <a:txBody>
                    <a:bodyPr/>
                    <a:lstStyle/>
                    <a:p>
                      <a:pPr marL="0" marR="0" algn="ctr">
                        <a:lnSpc>
                          <a:spcPct val="115000"/>
                        </a:lnSpc>
                        <a:spcBef>
                          <a:spcPts val="0"/>
                        </a:spcBef>
                        <a:spcAft>
                          <a:spcPts val="0"/>
                        </a:spcAft>
                      </a:pPr>
                      <a:r>
                        <a:rPr lang="en-US" sz="2000" b="1" dirty="0">
                          <a:effectLst/>
                          <a:latin typeface="+mj-lt"/>
                        </a:rPr>
                        <a:t>55.3%</a:t>
                      </a:r>
                      <a:endParaRPr lang="en-US" sz="2000" b="1" dirty="0">
                        <a:effectLst/>
                        <a:latin typeface="+mj-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b="1" dirty="0">
                          <a:effectLst/>
                          <a:latin typeface="+mj-lt"/>
                        </a:rPr>
                        <a:t>85.8%</a:t>
                      </a:r>
                      <a:endParaRPr lang="en-US" sz="2000" b="1" dirty="0">
                        <a:effectLst/>
                        <a:latin typeface="+mj-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b="1">
                          <a:effectLst/>
                          <a:latin typeface="+mj-lt"/>
                        </a:rPr>
                        <a:t>83.7%</a:t>
                      </a:r>
                      <a:endParaRPr lang="en-US" sz="2000" b="1">
                        <a:effectLst/>
                        <a:latin typeface="+mj-lt"/>
                        <a:ea typeface="Calibri"/>
                        <a:cs typeface="Times New Roman"/>
                      </a:endParaRPr>
                    </a:p>
                  </a:txBody>
                  <a:tcPr marL="68580" marR="68580" marT="0" marB="0"/>
                </a:tc>
              </a:tr>
              <a:tr h="379729">
                <a:tc>
                  <a:txBody>
                    <a:bodyPr/>
                    <a:lstStyle>
                      <a:lvl1pPr marL="0" algn="l" rtl="0" eaLnBrk="1" latinLnBrk="0" hangingPunct="1">
                        <a:defRPr kumimoji="0" b="1" kern="1200">
                          <a:solidFill>
                            <a:schemeClr val="dk1"/>
                          </a:solidFill>
                          <a:latin typeface="Calibri"/>
                        </a:defRPr>
                      </a:lvl1pPr>
                      <a:lvl2pPr marL="457200" algn="l" rtl="0" eaLnBrk="1" latinLnBrk="0" hangingPunct="1">
                        <a:defRPr kumimoji="0" b="1" kern="1200">
                          <a:solidFill>
                            <a:schemeClr val="dk1"/>
                          </a:solidFill>
                          <a:latin typeface="Calibri"/>
                        </a:defRPr>
                      </a:lvl2pPr>
                      <a:lvl3pPr marL="914400" algn="l" rtl="0" eaLnBrk="1" latinLnBrk="0" hangingPunct="1">
                        <a:defRPr kumimoji="0" b="1" kern="1200">
                          <a:solidFill>
                            <a:schemeClr val="dk1"/>
                          </a:solidFill>
                          <a:latin typeface="Calibri"/>
                        </a:defRPr>
                      </a:lvl3pPr>
                      <a:lvl4pPr marL="1371600" algn="l" rtl="0" eaLnBrk="1" latinLnBrk="0" hangingPunct="1">
                        <a:defRPr kumimoji="0" b="1" kern="1200">
                          <a:solidFill>
                            <a:schemeClr val="dk1"/>
                          </a:solidFill>
                          <a:latin typeface="Calibri"/>
                        </a:defRPr>
                      </a:lvl4pPr>
                      <a:lvl5pPr marL="1828800" algn="l" rtl="0" eaLnBrk="1" latinLnBrk="0" hangingPunct="1">
                        <a:defRPr kumimoji="0" b="1" kern="1200">
                          <a:solidFill>
                            <a:schemeClr val="dk1"/>
                          </a:solidFill>
                          <a:latin typeface="Calibri"/>
                        </a:defRPr>
                      </a:lvl5pPr>
                      <a:lvl6pPr marL="2286000" algn="l" rtl="0" eaLnBrk="1" latinLnBrk="0" hangingPunct="1">
                        <a:defRPr kumimoji="0" b="1" kern="1200">
                          <a:solidFill>
                            <a:schemeClr val="dk1"/>
                          </a:solidFill>
                          <a:latin typeface="Calibri"/>
                        </a:defRPr>
                      </a:lvl6pPr>
                      <a:lvl7pPr marL="2743200" algn="l" rtl="0" eaLnBrk="1" latinLnBrk="0" hangingPunct="1">
                        <a:defRPr kumimoji="0" b="1" kern="1200">
                          <a:solidFill>
                            <a:schemeClr val="dk1"/>
                          </a:solidFill>
                          <a:latin typeface="Calibri"/>
                        </a:defRPr>
                      </a:lvl7pPr>
                      <a:lvl8pPr marL="3200400" algn="l" rtl="0" eaLnBrk="1" latinLnBrk="0" hangingPunct="1">
                        <a:defRPr kumimoji="0" b="1" kern="1200">
                          <a:solidFill>
                            <a:schemeClr val="dk1"/>
                          </a:solidFill>
                          <a:latin typeface="Calibri"/>
                        </a:defRPr>
                      </a:lvl8pPr>
                      <a:lvl9pPr marL="3657600" algn="l" rtl="0" eaLnBrk="1" latinLnBrk="0" hangingPunct="1">
                        <a:defRPr kumimoji="0" b="1" kern="1200">
                          <a:solidFill>
                            <a:schemeClr val="dk1"/>
                          </a:solidFill>
                          <a:latin typeface="Calibri"/>
                        </a:defRPr>
                      </a:lvl9pPr>
                    </a:lstStyle>
                    <a:p>
                      <a:pPr marL="0" marR="0" algn="ctr">
                        <a:lnSpc>
                          <a:spcPct val="115000"/>
                        </a:lnSpc>
                        <a:spcBef>
                          <a:spcPts val="0"/>
                        </a:spcBef>
                        <a:spcAft>
                          <a:spcPts val="0"/>
                        </a:spcAft>
                      </a:pPr>
                      <a:r>
                        <a:rPr lang="en-US" sz="2000" b="1" dirty="0">
                          <a:effectLst/>
                          <a:latin typeface="+mj-lt"/>
                        </a:rPr>
                        <a:t>3H</a:t>
                      </a:r>
                      <a:endParaRPr lang="en-US" sz="2000" b="1" dirty="0">
                        <a:solidFill>
                          <a:schemeClr val="bg1"/>
                        </a:solidFill>
                        <a:effectLst/>
                        <a:latin typeface="+mj-lt"/>
                        <a:ea typeface="Calibri"/>
                        <a:cs typeface="Times New Roman"/>
                      </a:endParaRPr>
                    </a:p>
                  </a:txBody>
                  <a:tcPr marL="65593" marR="65593" marT="0" marB="0"/>
                </a:tc>
                <a:tc>
                  <a:txBody>
                    <a:bodyPr/>
                    <a:lstStyle/>
                    <a:p>
                      <a:pPr marL="0" marR="0" algn="ctr">
                        <a:lnSpc>
                          <a:spcPct val="115000"/>
                        </a:lnSpc>
                        <a:spcBef>
                          <a:spcPts val="0"/>
                        </a:spcBef>
                        <a:spcAft>
                          <a:spcPts val="0"/>
                        </a:spcAft>
                      </a:pPr>
                      <a:r>
                        <a:rPr lang="en-US" sz="2000" b="1">
                          <a:effectLst/>
                          <a:latin typeface="+mj-lt"/>
                        </a:rPr>
                        <a:t>79.2%</a:t>
                      </a:r>
                      <a:endParaRPr lang="en-US" sz="2000" b="1">
                        <a:effectLst/>
                        <a:latin typeface="+mj-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b="1" dirty="0">
                          <a:effectLst/>
                          <a:latin typeface="+mj-lt"/>
                        </a:rPr>
                        <a:t>93.3%</a:t>
                      </a:r>
                      <a:endParaRPr lang="en-US" sz="2000" b="1" dirty="0">
                        <a:effectLst/>
                        <a:latin typeface="+mj-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b="1" dirty="0">
                          <a:effectLst/>
                          <a:latin typeface="+mj-lt"/>
                        </a:rPr>
                        <a:t>94.3%</a:t>
                      </a:r>
                      <a:endParaRPr lang="en-US" sz="2000" b="1" dirty="0">
                        <a:effectLst/>
                        <a:latin typeface="+mj-lt"/>
                        <a:ea typeface="Calibri"/>
                        <a:cs typeface="Times New Roman"/>
                      </a:endParaRPr>
                    </a:p>
                  </a:txBody>
                  <a:tcPr marL="68580" marR="68580" marT="0" marB="0"/>
                </a:tc>
              </a:tr>
              <a:tr h="379729">
                <a:tc>
                  <a:txBody>
                    <a:bodyPr/>
                    <a:lstStyle>
                      <a:lvl1pPr marL="0" algn="l" rtl="0" eaLnBrk="1" latinLnBrk="0" hangingPunct="1">
                        <a:defRPr kumimoji="0" b="1" kern="1200">
                          <a:solidFill>
                            <a:schemeClr val="dk1"/>
                          </a:solidFill>
                          <a:latin typeface="Calibri"/>
                        </a:defRPr>
                      </a:lvl1pPr>
                      <a:lvl2pPr marL="457200" algn="l" rtl="0" eaLnBrk="1" latinLnBrk="0" hangingPunct="1">
                        <a:defRPr kumimoji="0" b="1" kern="1200">
                          <a:solidFill>
                            <a:schemeClr val="dk1"/>
                          </a:solidFill>
                          <a:latin typeface="Calibri"/>
                        </a:defRPr>
                      </a:lvl2pPr>
                      <a:lvl3pPr marL="914400" algn="l" rtl="0" eaLnBrk="1" latinLnBrk="0" hangingPunct="1">
                        <a:defRPr kumimoji="0" b="1" kern="1200">
                          <a:solidFill>
                            <a:schemeClr val="dk1"/>
                          </a:solidFill>
                          <a:latin typeface="Calibri"/>
                        </a:defRPr>
                      </a:lvl3pPr>
                      <a:lvl4pPr marL="1371600" algn="l" rtl="0" eaLnBrk="1" latinLnBrk="0" hangingPunct="1">
                        <a:defRPr kumimoji="0" b="1" kern="1200">
                          <a:solidFill>
                            <a:schemeClr val="dk1"/>
                          </a:solidFill>
                          <a:latin typeface="Calibri"/>
                        </a:defRPr>
                      </a:lvl4pPr>
                      <a:lvl5pPr marL="1828800" algn="l" rtl="0" eaLnBrk="1" latinLnBrk="0" hangingPunct="1">
                        <a:defRPr kumimoji="0" b="1" kern="1200">
                          <a:solidFill>
                            <a:schemeClr val="dk1"/>
                          </a:solidFill>
                          <a:latin typeface="Calibri"/>
                        </a:defRPr>
                      </a:lvl5pPr>
                      <a:lvl6pPr marL="2286000" algn="l" rtl="0" eaLnBrk="1" latinLnBrk="0" hangingPunct="1">
                        <a:defRPr kumimoji="0" b="1" kern="1200">
                          <a:solidFill>
                            <a:schemeClr val="dk1"/>
                          </a:solidFill>
                          <a:latin typeface="Calibri"/>
                        </a:defRPr>
                      </a:lvl6pPr>
                      <a:lvl7pPr marL="2743200" algn="l" rtl="0" eaLnBrk="1" latinLnBrk="0" hangingPunct="1">
                        <a:defRPr kumimoji="0" b="1" kern="1200">
                          <a:solidFill>
                            <a:schemeClr val="dk1"/>
                          </a:solidFill>
                          <a:latin typeface="Calibri"/>
                        </a:defRPr>
                      </a:lvl7pPr>
                      <a:lvl8pPr marL="3200400" algn="l" rtl="0" eaLnBrk="1" latinLnBrk="0" hangingPunct="1">
                        <a:defRPr kumimoji="0" b="1" kern="1200">
                          <a:solidFill>
                            <a:schemeClr val="dk1"/>
                          </a:solidFill>
                          <a:latin typeface="Calibri"/>
                        </a:defRPr>
                      </a:lvl8pPr>
                      <a:lvl9pPr marL="3657600" algn="l" rtl="0" eaLnBrk="1" latinLnBrk="0" hangingPunct="1">
                        <a:defRPr kumimoji="0" b="1" kern="1200">
                          <a:solidFill>
                            <a:schemeClr val="dk1"/>
                          </a:solidFill>
                          <a:latin typeface="Calibri"/>
                        </a:defRPr>
                      </a:lvl9pPr>
                    </a:lstStyle>
                    <a:p>
                      <a:pPr marL="0" marR="0" algn="ctr">
                        <a:lnSpc>
                          <a:spcPct val="115000"/>
                        </a:lnSpc>
                        <a:spcBef>
                          <a:spcPts val="0"/>
                        </a:spcBef>
                        <a:spcAft>
                          <a:spcPts val="0"/>
                        </a:spcAft>
                      </a:pPr>
                      <a:r>
                        <a:rPr lang="en-US" sz="2000" b="1" dirty="0">
                          <a:effectLst/>
                          <a:latin typeface="+mj-lt"/>
                        </a:rPr>
                        <a:t>4L</a:t>
                      </a:r>
                      <a:endParaRPr lang="en-US" sz="2000" b="1" dirty="0">
                        <a:solidFill>
                          <a:schemeClr val="bg1"/>
                        </a:solidFill>
                        <a:effectLst/>
                        <a:latin typeface="+mj-lt"/>
                        <a:ea typeface="Calibri"/>
                        <a:cs typeface="Times New Roman"/>
                      </a:endParaRPr>
                    </a:p>
                  </a:txBody>
                  <a:tcPr marL="65593" marR="65593" marT="0" marB="0"/>
                </a:tc>
                <a:tc>
                  <a:txBody>
                    <a:bodyPr/>
                    <a:lstStyle/>
                    <a:p>
                      <a:pPr marL="0" marR="0" algn="ctr">
                        <a:lnSpc>
                          <a:spcPct val="115000"/>
                        </a:lnSpc>
                        <a:spcBef>
                          <a:spcPts val="0"/>
                        </a:spcBef>
                        <a:spcAft>
                          <a:spcPts val="0"/>
                        </a:spcAft>
                      </a:pPr>
                      <a:r>
                        <a:rPr lang="en-US" sz="2000" b="1">
                          <a:effectLst/>
                          <a:latin typeface="+mj-lt"/>
                        </a:rPr>
                        <a:t>97.4%</a:t>
                      </a:r>
                      <a:endParaRPr lang="en-US" sz="2000" b="1">
                        <a:effectLst/>
                        <a:latin typeface="+mj-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b="1" dirty="0">
                          <a:effectLst/>
                          <a:latin typeface="+mj-lt"/>
                        </a:rPr>
                        <a:t>98.1%</a:t>
                      </a:r>
                      <a:endParaRPr lang="en-US" sz="2000" b="1" dirty="0">
                        <a:effectLst/>
                        <a:latin typeface="+mj-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b="1" dirty="0">
                          <a:effectLst/>
                          <a:latin typeface="+mj-lt"/>
                        </a:rPr>
                        <a:t>99.4%</a:t>
                      </a:r>
                      <a:endParaRPr lang="en-US" sz="2000" b="1" dirty="0">
                        <a:effectLst/>
                        <a:latin typeface="+mj-lt"/>
                        <a:ea typeface="Calibri"/>
                        <a:cs typeface="Times New Roman"/>
                      </a:endParaRPr>
                    </a:p>
                  </a:txBody>
                  <a:tcPr marL="68580" marR="68580" marT="0" marB="0"/>
                </a:tc>
              </a:tr>
              <a:tr h="379729">
                <a:tc>
                  <a:txBody>
                    <a:bodyPr/>
                    <a:lstStyle>
                      <a:lvl1pPr marL="0" algn="l" rtl="0" eaLnBrk="1" latinLnBrk="0" hangingPunct="1">
                        <a:defRPr kumimoji="0" b="1" kern="1200">
                          <a:solidFill>
                            <a:schemeClr val="dk1"/>
                          </a:solidFill>
                          <a:latin typeface="Calibri"/>
                        </a:defRPr>
                      </a:lvl1pPr>
                      <a:lvl2pPr marL="457200" algn="l" rtl="0" eaLnBrk="1" latinLnBrk="0" hangingPunct="1">
                        <a:defRPr kumimoji="0" b="1" kern="1200">
                          <a:solidFill>
                            <a:schemeClr val="dk1"/>
                          </a:solidFill>
                          <a:latin typeface="Calibri"/>
                        </a:defRPr>
                      </a:lvl2pPr>
                      <a:lvl3pPr marL="914400" algn="l" rtl="0" eaLnBrk="1" latinLnBrk="0" hangingPunct="1">
                        <a:defRPr kumimoji="0" b="1" kern="1200">
                          <a:solidFill>
                            <a:schemeClr val="dk1"/>
                          </a:solidFill>
                          <a:latin typeface="Calibri"/>
                        </a:defRPr>
                      </a:lvl3pPr>
                      <a:lvl4pPr marL="1371600" algn="l" rtl="0" eaLnBrk="1" latinLnBrk="0" hangingPunct="1">
                        <a:defRPr kumimoji="0" b="1" kern="1200">
                          <a:solidFill>
                            <a:schemeClr val="dk1"/>
                          </a:solidFill>
                          <a:latin typeface="Calibri"/>
                        </a:defRPr>
                      </a:lvl4pPr>
                      <a:lvl5pPr marL="1828800" algn="l" rtl="0" eaLnBrk="1" latinLnBrk="0" hangingPunct="1">
                        <a:defRPr kumimoji="0" b="1" kern="1200">
                          <a:solidFill>
                            <a:schemeClr val="dk1"/>
                          </a:solidFill>
                          <a:latin typeface="Calibri"/>
                        </a:defRPr>
                      </a:lvl5pPr>
                      <a:lvl6pPr marL="2286000" algn="l" rtl="0" eaLnBrk="1" latinLnBrk="0" hangingPunct="1">
                        <a:defRPr kumimoji="0" b="1" kern="1200">
                          <a:solidFill>
                            <a:schemeClr val="dk1"/>
                          </a:solidFill>
                          <a:latin typeface="Calibri"/>
                        </a:defRPr>
                      </a:lvl6pPr>
                      <a:lvl7pPr marL="2743200" algn="l" rtl="0" eaLnBrk="1" latinLnBrk="0" hangingPunct="1">
                        <a:defRPr kumimoji="0" b="1" kern="1200">
                          <a:solidFill>
                            <a:schemeClr val="dk1"/>
                          </a:solidFill>
                          <a:latin typeface="Calibri"/>
                        </a:defRPr>
                      </a:lvl7pPr>
                      <a:lvl8pPr marL="3200400" algn="l" rtl="0" eaLnBrk="1" latinLnBrk="0" hangingPunct="1">
                        <a:defRPr kumimoji="0" b="1" kern="1200">
                          <a:solidFill>
                            <a:schemeClr val="dk1"/>
                          </a:solidFill>
                          <a:latin typeface="Calibri"/>
                        </a:defRPr>
                      </a:lvl8pPr>
                      <a:lvl9pPr marL="3657600" algn="l" rtl="0" eaLnBrk="1" latinLnBrk="0" hangingPunct="1">
                        <a:defRPr kumimoji="0" b="1" kern="1200">
                          <a:solidFill>
                            <a:schemeClr val="dk1"/>
                          </a:solidFill>
                          <a:latin typeface="Calibri"/>
                        </a:defRPr>
                      </a:lvl9pPr>
                    </a:lstStyle>
                    <a:p>
                      <a:pPr marL="0" marR="0" algn="ctr">
                        <a:lnSpc>
                          <a:spcPct val="115000"/>
                        </a:lnSpc>
                        <a:spcBef>
                          <a:spcPts val="0"/>
                        </a:spcBef>
                        <a:spcAft>
                          <a:spcPts val="0"/>
                        </a:spcAft>
                      </a:pPr>
                      <a:r>
                        <a:rPr lang="en-US" sz="2000" b="1" dirty="0">
                          <a:effectLst/>
                          <a:latin typeface="+mj-lt"/>
                        </a:rPr>
                        <a:t>4H</a:t>
                      </a:r>
                      <a:endParaRPr lang="en-US" sz="2000" b="1" dirty="0">
                        <a:solidFill>
                          <a:schemeClr val="bg1"/>
                        </a:solidFill>
                        <a:effectLst/>
                        <a:latin typeface="+mj-lt"/>
                        <a:ea typeface="Calibri"/>
                        <a:cs typeface="Times New Roman"/>
                      </a:endParaRPr>
                    </a:p>
                  </a:txBody>
                  <a:tcPr marL="65593" marR="65593" marT="0" marB="0"/>
                </a:tc>
                <a:tc>
                  <a:txBody>
                    <a:bodyPr/>
                    <a:lstStyle/>
                    <a:p>
                      <a:pPr marL="0" marR="0" algn="ctr">
                        <a:lnSpc>
                          <a:spcPct val="115000"/>
                        </a:lnSpc>
                        <a:spcBef>
                          <a:spcPts val="0"/>
                        </a:spcBef>
                        <a:spcAft>
                          <a:spcPts val="0"/>
                        </a:spcAft>
                      </a:pPr>
                      <a:r>
                        <a:rPr lang="en-US" sz="2000" b="1">
                          <a:effectLst/>
                          <a:latin typeface="+mj-lt"/>
                        </a:rPr>
                        <a:t> </a:t>
                      </a:r>
                      <a:endParaRPr lang="en-US" sz="2000" b="1">
                        <a:effectLst/>
                        <a:latin typeface="+mj-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b="1">
                          <a:effectLst/>
                          <a:latin typeface="+mj-lt"/>
                        </a:rPr>
                        <a:t> </a:t>
                      </a:r>
                      <a:endParaRPr lang="en-US" sz="2000" b="1">
                        <a:effectLst/>
                        <a:latin typeface="+mj-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b="1" dirty="0">
                          <a:effectLst/>
                          <a:latin typeface="+mj-lt"/>
                        </a:rPr>
                        <a:t>100%</a:t>
                      </a:r>
                      <a:endParaRPr lang="en-US" sz="2000" b="1" dirty="0">
                        <a:effectLst/>
                        <a:latin typeface="+mj-lt"/>
                        <a:ea typeface="Calibri"/>
                        <a:cs typeface="Times New Roman"/>
                      </a:endParaRPr>
                    </a:p>
                  </a:txBody>
                  <a:tcPr marL="68580" marR="68580" marT="0" marB="0"/>
                </a:tc>
              </a:tr>
            </a:tbl>
          </a:graphicData>
        </a:graphic>
      </p:graphicFrame>
      <p:sp>
        <p:nvSpPr>
          <p:cNvPr id="5" name="Oval 4"/>
          <p:cNvSpPr/>
          <p:nvPr/>
        </p:nvSpPr>
        <p:spPr>
          <a:xfrm>
            <a:off x="6324600" y="4191000"/>
            <a:ext cx="25908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9992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86800" cy="914400"/>
          </a:xfrm>
        </p:spPr>
        <p:txBody>
          <a:bodyPr>
            <a:normAutofit/>
          </a:bodyPr>
          <a:lstStyle/>
          <a:p>
            <a:r>
              <a:rPr lang="en-US" sz="4400" dirty="0" smtClean="0"/>
              <a:t>Wa</a:t>
            </a:r>
            <a:r>
              <a:rPr lang="en-US" sz="4400" b="1" dirty="0" smtClean="0"/>
              <a:t>s it working?</a:t>
            </a:r>
            <a:endParaRPr lang="en-US" sz="4400" b="1" dirty="0"/>
          </a:p>
        </p:txBody>
      </p:sp>
      <p:sp>
        <p:nvSpPr>
          <p:cNvPr id="3" name="Content Placeholder 2"/>
          <p:cNvSpPr>
            <a:spLocks noGrp="1"/>
          </p:cNvSpPr>
          <p:nvPr>
            <p:ph idx="1"/>
          </p:nvPr>
        </p:nvSpPr>
        <p:spPr>
          <a:xfrm>
            <a:off x="304800" y="1447800"/>
            <a:ext cx="8686800" cy="5410200"/>
          </a:xfrm>
        </p:spPr>
        <p:txBody>
          <a:bodyPr>
            <a:normAutofit/>
          </a:bodyPr>
          <a:lstStyle/>
          <a:p>
            <a:pPr marL="0" indent="0" algn="ctr">
              <a:buNone/>
            </a:pPr>
            <a:r>
              <a:rPr lang="en-US" dirty="0"/>
              <a:t>Students in an Accelerated Program are not as Successful as Students in a Traditional Program in Algebra II/Trig</a:t>
            </a:r>
          </a:p>
        </p:txBody>
      </p:sp>
      <p:graphicFrame>
        <p:nvGraphicFramePr>
          <p:cNvPr id="5" name="Content Placeholder 3"/>
          <p:cNvGraphicFramePr>
            <a:graphicFrameLocks/>
          </p:cNvGraphicFramePr>
          <p:nvPr>
            <p:extLst>
              <p:ext uri="{D42A27DB-BD31-4B8C-83A1-F6EECF244321}">
                <p14:modId xmlns:p14="http://schemas.microsoft.com/office/powerpoint/2010/main" val="3150396417"/>
              </p:ext>
            </p:extLst>
          </p:nvPr>
        </p:nvGraphicFramePr>
        <p:xfrm>
          <a:off x="609600" y="2514598"/>
          <a:ext cx="8077201" cy="3910073"/>
        </p:xfrm>
        <a:graphic>
          <a:graphicData uri="http://schemas.openxmlformats.org/drawingml/2006/table">
            <a:tbl>
              <a:tblPr firstRow="1" firstCol="1" bandRow="1">
                <a:tableStyleId>{5C22544A-7EE6-4342-B048-85BDC9FD1C3A}</a:tableStyleId>
              </a:tblPr>
              <a:tblGrid>
                <a:gridCol w="1590769"/>
                <a:gridCol w="1949796"/>
                <a:gridCol w="2179942"/>
                <a:gridCol w="2356694"/>
              </a:tblGrid>
              <a:tr h="877790">
                <a:tc gridSpan="4">
                  <a:txBody>
                    <a:bodyPr/>
                    <a:lstStyle/>
                    <a:p>
                      <a:pPr marL="0" marR="0" algn="ctr">
                        <a:lnSpc>
                          <a:spcPct val="115000"/>
                        </a:lnSpc>
                        <a:spcBef>
                          <a:spcPts val="0"/>
                        </a:spcBef>
                        <a:spcAft>
                          <a:spcPts val="0"/>
                        </a:spcAft>
                      </a:pPr>
                      <a:r>
                        <a:rPr lang="en-US" sz="2400" b="1" dirty="0" smtClean="0">
                          <a:effectLst/>
                          <a:latin typeface="+mj-lt"/>
                        </a:rPr>
                        <a:t>2014 </a:t>
                      </a:r>
                      <a:r>
                        <a:rPr lang="en-US" sz="2400" b="1" dirty="0">
                          <a:effectLst/>
                          <a:latin typeface="+mj-lt"/>
                        </a:rPr>
                        <a:t>Algebra II </a:t>
                      </a:r>
                      <a:r>
                        <a:rPr lang="en-US" sz="2400" b="1" dirty="0" smtClean="0">
                          <a:effectLst/>
                          <a:latin typeface="+mj-lt"/>
                        </a:rPr>
                        <a:t>/ Trig  Success Rates</a:t>
                      </a:r>
                    </a:p>
                    <a:p>
                      <a:pPr marL="0" marR="0" algn="ctr">
                        <a:lnSpc>
                          <a:spcPct val="115000"/>
                        </a:lnSpc>
                        <a:spcBef>
                          <a:spcPts val="0"/>
                        </a:spcBef>
                        <a:spcAft>
                          <a:spcPts val="0"/>
                        </a:spcAft>
                      </a:pPr>
                      <a:r>
                        <a:rPr lang="en-US" sz="2400" b="1" dirty="0" smtClean="0">
                          <a:effectLst/>
                          <a:latin typeface="+mj-lt"/>
                        </a:rPr>
                        <a:t> </a:t>
                      </a:r>
                      <a:r>
                        <a:rPr lang="en-US" sz="2400" b="1" dirty="0">
                          <a:effectLst/>
                          <a:latin typeface="+mj-lt"/>
                        </a:rPr>
                        <a:t>by Grade 7 Year</a:t>
                      </a:r>
                      <a:endParaRPr lang="en-US" sz="2400" b="1" dirty="0">
                        <a:effectLst/>
                        <a:latin typeface="+mj-lt"/>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570012">
                <a:tc>
                  <a:txBody>
                    <a:bodyPr/>
                    <a:lstStyle/>
                    <a:p>
                      <a:pPr marL="0" marR="0" algn="ctr">
                        <a:lnSpc>
                          <a:spcPct val="115000"/>
                        </a:lnSpc>
                        <a:spcBef>
                          <a:spcPts val="0"/>
                        </a:spcBef>
                        <a:spcAft>
                          <a:spcPts val="0"/>
                        </a:spcAft>
                      </a:pPr>
                      <a:r>
                        <a:rPr lang="en-US" sz="2000" b="1" dirty="0">
                          <a:effectLst/>
                          <a:latin typeface="+mj-lt"/>
                        </a:rPr>
                        <a:t>Grade 7 Level</a:t>
                      </a:r>
                      <a:endParaRPr lang="en-US" sz="2000" b="1" dirty="0">
                        <a:effectLst/>
                        <a:latin typeface="+mj-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effectLst/>
                          <a:latin typeface="+mj-lt"/>
                        </a:rPr>
                        <a:t>2009</a:t>
                      </a:r>
                    </a:p>
                    <a:p>
                      <a:pPr marL="0" marR="0" algn="ctr">
                        <a:lnSpc>
                          <a:spcPct val="115000"/>
                        </a:lnSpc>
                        <a:spcBef>
                          <a:spcPts val="0"/>
                        </a:spcBef>
                        <a:spcAft>
                          <a:spcPts val="0"/>
                        </a:spcAft>
                      </a:pPr>
                      <a:r>
                        <a:rPr lang="en-US" sz="1600" b="1" dirty="0">
                          <a:effectLst/>
                          <a:latin typeface="+mj-lt"/>
                        </a:rPr>
                        <a:t>Extended Students</a:t>
                      </a:r>
                      <a:endParaRPr lang="en-US" sz="1600" b="1" dirty="0">
                        <a:effectLst/>
                        <a:latin typeface="+mj-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effectLst/>
                          <a:latin typeface="+mj-lt"/>
                        </a:rPr>
                        <a:t>2010</a:t>
                      </a:r>
                    </a:p>
                    <a:p>
                      <a:pPr marL="0" marR="0" algn="ctr">
                        <a:lnSpc>
                          <a:spcPct val="115000"/>
                        </a:lnSpc>
                        <a:spcBef>
                          <a:spcPts val="0"/>
                        </a:spcBef>
                        <a:spcAft>
                          <a:spcPts val="0"/>
                        </a:spcAft>
                      </a:pPr>
                      <a:r>
                        <a:rPr lang="en-US" sz="1600" b="1" dirty="0">
                          <a:effectLst/>
                          <a:latin typeface="+mj-lt"/>
                        </a:rPr>
                        <a:t>Traditional Students</a:t>
                      </a:r>
                      <a:endParaRPr lang="en-US" sz="1600" b="1" dirty="0">
                        <a:effectLst/>
                        <a:latin typeface="+mj-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effectLst/>
                          <a:latin typeface="+mj-lt"/>
                        </a:rPr>
                        <a:t>2011</a:t>
                      </a:r>
                    </a:p>
                    <a:p>
                      <a:pPr marL="0" marR="0" algn="ctr">
                        <a:lnSpc>
                          <a:spcPct val="115000"/>
                        </a:lnSpc>
                        <a:spcBef>
                          <a:spcPts val="0"/>
                        </a:spcBef>
                        <a:spcAft>
                          <a:spcPts val="0"/>
                        </a:spcAft>
                      </a:pPr>
                      <a:r>
                        <a:rPr lang="en-US" sz="1600" b="1" dirty="0">
                          <a:effectLst/>
                          <a:latin typeface="+mj-lt"/>
                        </a:rPr>
                        <a:t>Accelerated Students</a:t>
                      </a:r>
                      <a:endParaRPr lang="en-US" sz="1600" b="1" dirty="0">
                        <a:effectLst/>
                        <a:latin typeface="+mj-lt"/>
                        <a:ea typeface="Calibri"/>
                        <a:cs typeface="Times New Roman"/>
                      </a:endParaRPr>
                    </a:p>
                  </a:txBody>
                  <a:tcPr marL="68580" marR="68580" marT="0" marB="0"/>
                </a:tc>
              </a:tr>
              <a:tr h="351753">
                <a:tc>
                  <a:txBody>
                    <a:bodyPr/>
                    <a:lstStyle/>
                    <a:p>
                      <a:pPr marL="0" marR="0" algn="ctr">
                        <a:lnSpc>
                          <a:spcPct val="115000"/>
                        </a:lnSpc>
                        <a:spcBef>
                          <a:spcPts val="0"/>
                        </a:spcBef>
                        <a:spcAft>
                          <a:spcPts val="0"/>
                        </a:spcAft>
                      </a:pPr>
                      <a:r>
                        <a:rPr lang="en-US" sz="2000" b="1" dirty="0">
                          <a:effectLst/>
                          <a:latin typeface="+mj-lt"/>
                        </a:rPr>
                        <a:t>1</a:t>
                      </a:r>
                      <a:endParaRPr lang="en-US" sz="2000" b="1" dirty="0">
                        <a:effectLst/>
                        <a:latin typeface="+mj-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b="1" dirty="0">
                          <a:effectLst/>
                          <a:latin typeface="+mj-lt"/>
                        </a:rPr>
                        <a:t> </a:t>
                      </a:r>
                      <a:endParaRPr lang="en-US" sz="2000" b="1" dirty="0">
                        <a:effectLst/>
                        <a:latin typeface="+mj-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b="1">
                          <a:effectLst/>
                          <a:latin typeface="+mj-lt"/>
                        </a:rPr>
                        <a:t> </a:t>
                      </a:r>
                      <a:endParaRPr lang="en-US" sz="2000" b="1">
                        <a:effectLst/>
                        <a:latin typeface="+mj-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b="1" dirty="0">
                          <a:effectLst/>
                          <a:latin typeface="+mj-lt"/>
                        </a:rPr>
                        <a:t> </a:t>
                      </a:r>
                      <a:endParaRPr lang="en-US" sz="2000" b="1" dirty="0">
                        <a:effectLst/>
                        <a:latin typeface="+mj-lt"/>
                        <a:ea typeface="Calibri"/>
                        <a:cs typeface="Times New Roman"/>
                      </a:endParaRPr>
                    </a:p>
                  </a:txBody>
                  <a:tcPr marL="68580" marR="68580" marT="0" marB="0"/>
                </a:tc>
              </a:tr>
              <a:tr h="351753">
                <a:tc>
                  <a:txBody>
                    <a:bodyPr/>
                    <a:lstStyle/>
                    <a:p>
                      <a:pPr marL="0" marR="0" algn="ctr">
                        <a:lnSpc>
                          <a:spcPct val="115000"/>
                        </a:lnSpc>
                        <a:spcBef>
                          <a:spcPts val="0"/>
                        </a:spcBef>
                        <a:spcAft>
                          <a:spcPts val="0"/>
                        </a:spcAft>
                      </a:pPr>
                      <a:r>
                        <a:rPr lang="en-US" sz="2000" b="1" dirty="0">
                          <a:effectLst/>
                          <a:latin typeface="+mj-lt"/>
                        </a:rPr>
                        <a:t>2L</a:t>
                      </a:r>
                      <a:endParaRPr lang="en-US" sz="2000" b="1" dirty="0">
                        <a:effectLst/>
                        <a:latin typeface="+mj-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b="1" dirty="0">
                          <a:effectLst/>
                          <a:latin typeface="+mj-lt"/>
                        </a:rPr>
                        <a:t> </a:t>
                      </a:r>
                      <a:endParaRPr lang="en-US" sz="2000" b="1" dirty="0">
                        <a:effectLst/>
                        <a:latin typeface="+mj-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b="1">
                          <a:effectLst/>
                          <a:latin typeface="+mj-lt"/>
                        </a:rPr>
                        <a:t>40.5%</a:t>
                      </a:r>
                      <a:endParaRPr lang="en-US" sz="2000" b="1">
                        <a:effectLst/>
                        <a:latin typeface="+mj-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b="1" dirty="0">
                          <a:effectLst/>
                          <a:latin typeface="+mj-lt"/>
                        </a:rPr>
                        <a:t> </a:t>
                      </a:r>
                      <a:endParaRPr lang="en-US" sz="2000" b="1" dirty="0">
                        <a:effectLst/>
                        <a:latin typeface="+mj-lt"/>
                        <a:ea typeface="Calibri"/>
                        <a:cs typeface="Times New Roman"/>
                      </a:endParaRPr>
                    </a:p>
                  </a:txBody>
                  <a:tcPr marL="68580" marR="68580" marT="0" marB="0"/>
                </a:tc>
              </a:tr>
              <a:tr h="351753">
                <a:tc>
                  <a:txBody>
                    <a:bodyPr/>
                    <a:lstStyle/>
                    <a:p>
                      <a:pPr marL="0" marR="0" algn="ctr">
                        <a:lnSpc>
                          <a:spcPct val="115000"/>
                        </a:lnSpc>
                        <a:spcBef>
                          <a:spcPts val="0"/>
                        </a:spcBef>
                        <a:spcAft>
                          <a:spcPts val="0"/>
                        </a:spcAft>
                      </a:pPr>
                      <a:r>
                        <a:rPr lang="en-US" sz="2000" b="1" dirty="0">
                          <a:effectLst/>
                          <a:latin typeface="+mj-lt"/>
                        </a:rPr>
                        <a:t>2H</a:t>
                      </a:r>
                      <a:endParaRPr lang="en-US" sz="2000" b="1" dirty="0">
                        <a:effectLst/>
                        <a:latin typeface="+mj-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b="1" dirty="0">
                          <a:effectLst/>
                          <a:latin typeface="+mj-lt"/>
                        </a:rPr>
                        <a:t> </a:t>
                      </a:r>
                      <a:endParaRPr lang="en-US" sz="2000" b="1" dirty="0">
                        <a:effectLst/>
                        <a:latin typeface="+mj-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b="1" dirty="0">
                          <a:effectLst/>
                          <a:latin typeface="+mj-lt"/>
                        </a:rPr>
                        <a:t>56.7%</a:t>
                      </a:r>
                      <a:endParaRPr lang="en-US" sz="2000" b="1" dirty="0">
                        <a:effectLst/>
                        <a:latin typeface="+mj-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b="1" dirty="0">
                          <a:effectLst/>
                          <a:latin typeface="+mj-lt"/>
                        </a:rPr>
                        <a:t>37.3%</a:t>
                      </a:r>
                      <a:endParaRPr lang="en-US" sz="2000" b="1" dirty="0">
                        <a:effectLst/>
                        <a:latin typeface="+mj-lt"/>
                        <a:ea typeface="Calibri"/>
                        <a:cs typeface="Times New Roman"/>
                      </a:endParaRPr>
                    </a:p>
                  </a:txBody>
                  <a:tcPr marL="68580" marR="68580" marT="0" marB="0"/>
                </a:tc>
              </a:tr>
              <a:tr h="351753">
                <a:tc>
                  <a:txBody>
                    <a:bodyPr/>
                    <a:lstStyle/>
                    <a:p>
                      <a:pPr marL="0" marR="0" algn="ctr">
                        <a:lnSpc>
                          <a:spcPct val="115000"/>
                        </a:lnSpc>
                        <a:spcBef>
                          <a:spcPts val="0"/>
                        </a:spcBef>
                        <a:spcAft>
                          <a:spcPts val="0"/>
                        </a:spcAft>
                      </a:pPr>
                      <a:r>
                        <a:rPr lang="en-US" sz="2000" b="1" dirty="0">
                          <a:effectLst/>
                          <a:latin typeface="+mj-lt"/>
                        </a:rPr>
                        <a:t>3L</a:t>
                      </a:r>
                      <a:endParaRPr lang="en-US" sz="2000" b="1" dirty="0">
                        <a:effectLst/>
                        <a:latin typeface="+mj-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b="1" dirty="0">
                          <a:effectLst/>
                          <a:latin typeface="+mj-lt"/>
                        </a:rPr>
                        <a:t> </a:t>
                      </a:r>
                      <a:endParaRPr lang="en-US" sz="2000" b="1" dirty="0">
                        <a:effectLst/>
                        <a:latin typeface="+mj-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b="1" dirty="0">
                          <a:effectLst/>
                          <a:latin typeface="+mj-lt"/>
                        </a:rPr>
                        <a:t>68.6%</a:t>
                      </a:r>
                      <a:endParaRPr lang="en-US" sz="2000" b="1" dirty="0">
                        <a:effectLst/>
                        <a:latin typeface="+mj-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b="1" dirty="0">
                          <a:effectLst/>
                          <a:latin typeface="+mj-lt"/>
                        </a:rPr>
                        <a:t>59.7%</a:t>
                      </a:r>
                      <a:endParaRPr lang="en-US" sz="2000" b="1" dirty="0">
                        <a:effectLst/>
                        <a:latin typeface="+mj-lt"/>
                        <a:ea typeface="Calibri"/>
                        <a:cs typeface="Times New Roman"/>
                      </a:endParaRPr>
                    </a:p>
                  </a:txBody>
                  <a:tcPr marL="68580" marR="68580" marT="0" marB="0"/>
                </a:tc>
              </a:tr>
              <a:tr h="351753">
                <a:tc>
                  <a:txBody>
                    <a:bodyPr/>
                    <a:lstStyle/>
                    <a:p>
                      <a:pPr marL="0" marR="0" algn="ctr">
                        <a:lnSpc>
                          <a:spcPct val="115000"/>
                        </a:lnSpc>
                        <a:spcBef>
                          <a:spcPts val="0"/>
                        </a:spcBef>
                        <a:spcAft>
                          <a:spcPts val="0"/>
                        </a:spcAft>
                      </a:pPr>
                      <a:r>
                        <a:rPr lang="en-US" sz="2000" b="1" dirty="0">
                          <a:effectLst/>
                          <a:latin typeface="+mj-lt"/>
                        </a:rPr>
                        <a:t>3H</a:t>
                      </a:r>
                      <a:endParaRPr lang="en-US" sz="2000" b="1" dirty="0">
                        <a:effectLst/>
                        <a:latin typeface="+mj-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b="1" dirty="0">
                          <a:effectLst/>
                          <a:latin typeface="+mj-lt"/>
                        </a:rPr>
                        <a:t> </a:t>
                      </a:r>
                      <a:endParaRPr lang="en-US" sz="2000" b="1" dirty="0">
                        <a:effectLst/>
                        <a:latin typeface="+mj-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b="1" dirty="0">
                          <a:effectLst/>
                          <a:latin typeface="+mj-lt"/>
                        </a:rPr>
                        <a:t>78.6%</a:t>
                      </a:r>
                      <a:endParaRPr lang="en-US" sz="2000" b="1" dirty="0">
                        <a:effectLst/>
                        <a:latin typeface="+mj-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b="1" dirty="0">
                          <a:effectLst/>
                          <a:latin typeface="+mj-lt"/>
                        </a:rPr>
                        <a:t>77.9%</a:t>
                      </a:r>
                      <a:endParaRPr lang="en-US" sz="2000" b="1" dirty="0">
                        <a:effectLst/>
                        <a:latin typeface="+mj-lt"/>
                        <a:ea typeface="Calibri"/>
                        <a:cs typeface="Times New Roman"/>
                      </a:endParaRPr>
                    </a:p>
                  </a:txBody>
                  <a:tcPr marL="68580" marR="68580" marT="0" marB="0"/>
                </a:tc>
              </a:tr>
              <a:tr h="351753">
                <a:tc>
                  <a:txBody>
                    <a:bodyPr/>
                    <a:lstStyle/>
                    <a:p>
                      <a:pPr marL="0" marR="0" algn="ctr">
                        <a:lnSpc>
                          <a:spcPct val="115000"/>
                        </a:lnSpc>
                        <a:spcBef>
                          <a:spcPts val="0"/>
                        </a:spcBef>
                        <a:spcAft>
                          <a:spcPts val="0"/>
                        </a:spcAft>
                      </a:pPr>
                      <a:r>
                        <a:rPr lang="en-US" sz="2000" b="1" dirty="0">
                          <a:effectLst/>
                          <a:latin typeface="+mj-lt"/>
                        </a:rPr>
                        <a:t>4L</a:t>
                      </a:r>
                      <a:endParaRPr lang="en-US" sz="2000" b="1" dirty="0">
                        <a:effectLst/>
                        <a:latin typeface="+mj-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b="1">
                          <a:effectLst/>
                          <a:latin typeface="+mj-lt"/>
                        </a:rPr>
                        <a:t> </a:t>
                      </a:r>
                      <a:endParaRPr lang="en-US" sz="2000" b="1">
                        <a:effectLst/>
                        <a:latin typeface="+mj-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b="1" dirty="0">
                          <a:effectLst/>
                          <a:latin typeface="+mj-lt"/>
                        </a:rPr>
                        <a:t>88.2%</a:t>
                      </a:r>
                      <a:endParaRPr lang="en-US" sz="2000" b="1" dirty="0">
                        <a:effectLst/>
                        <a:latin typeface="+mj-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b="1" dirty="0">
                          <a:effectLst/>
                          <a:latin typeface="+mj-lt"/>
                        </a:rPr>
                        <a:t>94.8%</a:t>
                      </a:r>
                      <a:endParaRPr lang="en-US" sz="2000" b="1" dirty="0">
                        <a:effectLst/>
                        <a:latin typeface="+mj-lt"/>
                        <a:ea typeface="Calibri"/>
                        <a:cs typeface="Times New Roman"/>
                      </a:endParaRPr>
                    </a:p>
                  </a:txBody>
                  <a:tcPr marL="68580" marR="68580" marT="0" marB="0"/>
                </a:tc>
              </a:tr>
              <a:tr h="351753">
                <a:tc>
                  <a:txBody>
                    <a:bodyPr/>
                    <a:lstStyle/>
                    <a:p>
                      <a:pPr marL="0" marR="0" algn="ctr">
                        <a:lnSpc>
                          <a:spcPct val="115000"/>
                        </a:lnSpc>
                        <a:spcBef>
                          <a:spcPts val="0"/>
                        </a:spcBef>
                        <a:spcAft>
                          <a:spcPts val="0"/>
                        </a:spcAft>
                      </a:pPr>
                      <a:r>
                        <a:rPr lang="en-US" sz="2000" b="1" dirty="0">
                          <a:effectLst/>
                          <a:latin typeface="+mj-lt"/>
                        </a:rPr>
                        <a:t>4H</a:t>
                      </a:r>
                      <a:endParaRPr lang="en-US" sz="2000" b="1" dirty="0">
                        <a:effectLst/>
                        <a:latin typeface="+mj-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b="1">
                          <a:effectLst/>
                          <a:latin typeface="+mj-lt"/>
                        </a:rPr>
                        <a:t> </a:t>
                      </a:r>
                      <a:endParaRPr lang="en-US" sz="2000" b="1">
                        <a:effectLst/>
                        <a:latin typeface="+mj-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b="1">
                          <a:effectLst/>
                          <a:latin typeface="+mj-lt"/>
                        </a:rPr>
                        <a:t> </a:t>
                      </a:r>
                      <a:endParaRPr lang="en-US" sz="2000" b="1">
                        <a:effectLst/>
                        <a:latin typeface="+mj-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b="1" dirty="0">
                          <a:effectLst/>
                          <a:latin typeface="+mj-lt"/>
                        </a:rPr>
                        <a:t>100%</a:t>
                      </a:r>
                      <a:endParaRPr lang="en-US" sz="2000" b="1" dirty="0">
                        <a:effectLst/>
                        <a:latin typeface="+mj-lt"/>
                        <a:ea typeface="Calibri"/>
                        <a:cs typeface="Times New Roman"/>
                      </a:endParaRPr>
                    </a:p>
                  </a:txBody>
                  <a:tcPr marL="68580" marR="68580" marT="0" marB="0"/>
                </a:tc>
              </a:tr>
            </a:tbl>
          </a:graphicData>
        </a:graphic>
      </p:graphicFrame>
      <p:sp>
        <p:nvSpPr>
          <p:cNvPr id="6" name="Oval 5"/>
          <p:cNvSpPr/>
          <p:nvPr/>
        </p:nvSpPr>
        <p:spPr>
          <a:xfrm>
            <a:off x="4572000" y="4114800"/>
            <a:ext cx="3581400" cy="1600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9992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15606</TotalTime>
  <Words>1330</Words>
  <Application>Microsoft Office PowerPoint</Application>
  <PresentationFormat>On-screen Show (4:3)</PresentationFormat>
  <Paragraphs>470</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Flow</vt:lpstr>
      <vt:lpstr>Acceleration Pathways</vt:lpstr>
      <vt:lpstr>Why do we accelerate?</vt:lpstr>
      <vt:lpstr>Who do we accelerate?</vt:lpstr>
      <vt:lpstr>Who do we accelerate?</vt:lpstr>
      <vt:lpstr>When do we accelerate?</vt:lpstr>
      <vt:lpstr>Was it working?</vt:lpstr>
      <vt:lpstr>Was it working?</vt:lpstr>
      <vt:lpstr>Was it working?</vt:lpstr>
      <vt:lpstr>Was it working?</vt:lpstr>
      <vt:lpstr>Traditional acceleration:</vt:lpstr>
      <vt:lpstr>A Shift:</vt:lpstr>
      <vt:lpstr>2005 Algebra 2/Trig Standards – Moved!</vt:lpstr>
      <vt:lpstr>Integrated Algebra – Where did it go?</vt:lpstr>
      <vt:lpstr>Common Core Grade 8 – What is it?</vt:lpstr>
      <vt:lpstr>CCSSI: Appendix A “Compacted”</vt:lpstr>
      <vt:lpstr>Current practice in the field</vt:lpstr>
      <vt:lpstr>Common Core Learning Standards</vt:lpstr>
      <vt:lpstr>Common Core Learning Standards</vt:lpstr>
      <vt:lpstr>But Why Calculus?</vt:lpstr>
      <vt:lpstr>Best Pathways to AP Courses</vt:lpstr>
      <vt:lpstr>Best Compacted: High School</vt:lpstr>
      <vt:lpstr>Compacted Middle School</vt:lpstr>
      <vt:lpstr>Why do we accelerate?</vt:lpstr>
      <vt:lpstr> Accelerate the Conversation…    Enrich the Curriculum</vt:lpstr>
      <vt:lpstr>NYSED PART 100.4  </vt:lpstr>
      <vt:lpstr>NYSED PART 100.4  </vt:lpstr>
      <vt:lpstr>Best Pathways to AP Courses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Individualized education pathways</dc:title>
  <dc:creator>Diana</dc:creator>
  <cp:lastModifiedBy>Diana</cp:lastModifiedBy>
  <cp:revision>197</cp:revision>
  <dcterms:created xsi:type="dcterms:W3CDTF">2014-03-13T23:07:38Z</dcterms:created>
  <dcterms:modified xsi:type="dcterms:W3CDTF">2016-09-30T03:04:56Z</dcterms:modified>
</cp:coreProperties>
</file>