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Alfa Slab One" panose="020B0604020202020204" charset="0"/>
      <p:regular r:id="rId14"/>
    </p:embeddedFont>
    <p:embeddedFont>
      <p:font typeface="Proxima Nova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C1AA0FB-A5EF-4231-A577-4A4AA79F2518}">
  <a:tblStyle styleId="{BC1AA0FB-A5EF-4231-A577-4A4AA79F251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a156e3f5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a156e3f5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a156e3f5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a156e3f5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a156e3f57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a156e3f57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156e3f57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a156e3f57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a156e3f57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a156e3f57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a156e3f57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a156e3f57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rgbClr val="BFBFB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JExnCGBPQvx3_PSLxfzJvLy7og2IQO9O0IG6H3Ma4jY/edi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kavanagh2/v50drfbxnzgq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docs.google.com/document/d/1n1dEBD0wy88j3pFodu__8G4ZkbpjmLQBhbSajZi79nY/edit" TargetMode="External"/><Relationship Id="rId4" Type="http://schemas.openxmlformats.org/officeDocument/2006/relationships/hyperlink" Target="https://docs.google.com/document/d/1R-TBvcsuZSvU3L9O1D1UM_1HQ1c-c3Ohub6KejzmvEw/ed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205409" y="1252329"/>
            <a:ext cx="8872329" cy="141408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3200" dirty="0"/>
              <a:t>Utilizing the EdCamp Model for District Wide Professional Development</a:t>
            </a:r>
            <a:endParaRPr sz="3200" dirty="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</a:rPr>
              <a:t>Mark Secaur, Ed.D.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</a:rPr>
              <a:t>Deputy Superintendent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</a:rPr>
              <a:t>Hewlett-Woodmere Public Schools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</a:rPr>
              <a:t>LIASCD Fall Conference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smtClean="0">
                <a:solidFill>
                  <a:schemeClr val="accent5"/>
                </a:solidFill>
              </a:rPr>
              <a:t>October 4</a:t>
            </a:r>
            <a:r>
              <a:rPr lang="en" sz="1800" b="1" dirty="0" smtClean="0">
                <a:solidFill>
                  <a:schemeClr val="accent5"/>
                </a:solidFill>
              </a:rPr>
              <a:t>, </a:t>
            </a:r>
            <a:r>
              <a:rPr lang="en" sz="1800" b="1" dirty="0">
                <a:solidFill>
                  <a:schemeClr val="accent5"/>
                </a:solidFill>
              </a:rPr>
              <a:t>2019</a:t>
            </a:r>
            <a:endParaRPr sz="1800" b="1" dirty="0">
              <a:solidFill>
                <a:schemeClr val="accent5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4748" y="3899323"/>
            <a:ext cx="2144332" cy="1001301"/>
          </a:xfrm>
          <a:prstGeom prst="rect">
            <a:avLst/>
          </a:prstGeom>
          <a:noFill/>
          <a:ln w="9525" cap="flat" cmpd="sng">
            <a:solidFill>
              <a:srgbClr val="83992A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976" y="173126"/>
            <a:ext cx="1188790" cy="12514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Philosophical Approach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03075" y="1139687"/>
            <a:ext cx="4772400" cy="31314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Movement Away from One Size Fits All</a:t>
            </a:r>
            <a:endParaRPr sz="600" b="1" dirty="0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Participant-driven PD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Provide Options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Develop Teacher Leadership &amp; Desire to Share with Colleagues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Cultural Shifts Take Time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Models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Workshop 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EdCamp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Hybrid</a:t>
            </a:r>
            <a:endParaRPr b="1" dirty="0">
              <a:solidFill>
                <a:schemeClr val="accent5"/>
              </a:solidFill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5850" y="1730475"/>
            <a:ext cx="4282156" cy="300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Culture </a:t>
            </a:r>
            <a:r>
              <a:rPr lang="en" dirty="0"/>
              <a:t>Shift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458817" y="1179238"/>
            <a:ext cx="5373483" cy="3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accent5"/>
                </a:solidFill>
              </a:rPr>
              <a:t>Key Factors</a:t>
            </a:r>
            <a:endParaRPr sz="2000" b="1" u="sng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Trust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Forum for Planning/Dialogue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Teacher/Administrator Buy In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Patience</a:t>
            </a:r>
            <a:endParaRPr b="1" dirty="0">
              <a:solidFill>
                <a:schemeClr val="accent5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b="1" u="sng" dirty="0">
                <a:solidFill>
                  <a:schemeClr val="accent5"/>
                </a:solidFill>
              </a:rPr>
              <a:t>Potential Results</a:t>
            </a:r>
            <a:endParaRPr sz="2000" b="1" u="sng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Focused Learning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Development of Teacher-Leaders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Better Teacher/Administrator relationships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b="1" dirty="0">
                <a:solidFill>
                  <a:schemeClr val="accent5"/>
                </a:solidFill>
              </a:rPr>
              <a:t>Better Integration of New Tools/Strategies into Teacher Practice</a:t>
            </a:r>
            <a:endParaRPr b="1" dirty="0">
              <a:solidFill>
                <a:schemeClr val="accent5"/>
              </a:solidFill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373" y="1920498"/>
            <a:ext cx="1638272" cy="1875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178200" y="188025"/>
            <a:ext cx="3057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Workshop Model</a:t>
            </a:r>
            <a:endParaRPr sz="2400"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82050" y="1103025"/>
            <a:ext cx="3249900" cy="30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b="1" u="sng" dirty="0">
                <a:solidFill>
                  <a:schemeClr val="hlink"/>
                </a:solidFill>
                <a:hlinkClick r:id="rId3"/>
              </a:rPr>
              <a:t>Old Model</a:t>
            </a:r>
            <a:endParaRPr sz="1400" b="1" dirty="0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b="1" dirty="0">
                <a:solidFill>
                  <a:schemeClr val="accent5"/>
                </a:solidFill>
              </a:rPr>
              <a:t>Pre-Planned</a:t>
            </a:r>
            <a:endParaRPr sz="1400" b="1" dirty="0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b="1" dirty="0">
                <a:solidFill>
                  <a:schemeClr val="accent5"/>
                </a:solidFill>
              </a:rPr>
              <a:t>Facilitators</a:t>
            </a:r>
            <a:endParaRPr sz="1400"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Teachers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Administrators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3rd Parties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b="1" dirty="0">
                <a:solidFill>
                  <a:schemeClr val="accent5"/>
                </a:solidFill>
              </a:rPr>
              <a:t>Sign up via My Learning Plan</a:t>
            </a:r>
            <a:endParaRPr sz="1400"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PD Credit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Monitor Attendance</a:t>
            </a:r>
            <a:endParaRPr b="1" dirty="0">
              <a:solidFill>
                <a:schemeClr val="accent5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</a:pPr>
            <a:r>
              <a:rPr lang="en" sz="1400" b="1" dirty="0">
                <a:solidFill>
                  <a:schemeClr val="accent5"/>
                </a:solidFill>
              </a:rPr>
              <a:t>Logistics</a:t>
            </a:r>
            <a:endParaRPr sz="1400"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Tech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Parking</a:t>
            </a:r>
            <a:endParaRPr b="1" dirty="0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 dirty="0">
                <a:solidFill>
                  <a:schemeClr val="accent5"/>
                </a:solidFill>
              </a:rPr>
              <a:t>Timing</a:t>
            </a:r>
            <a:endParaRPr b="1" dirty="0">
              <a:solidFill>
                <a:schemeClr val="accent5"/>
              </a:solidFill>
            </a:endParaRPr>
          </a:p>
        </p:txBody>
      </p:sp>
      <p:graphicFrame>
        <p:nvGraphicFramePr>
          <p:cNvPr id="80" name="Google Shape;80;p16"/>
          <p:cNvGraphicFramePr/>
          <p:nvPr/>
        </p:nvGraphicFramePr>
        <p:xfrm>
          <a:off x="3291050" y="85325"/>
          <a:ext cx="5620450" cy="4699000"/>
        </p:xfrm>
        <a:graphic>
          <a:graphicData uri="http://schemas.openxmlformats.org/drawingml/2006/table">
            <a:tbl>
              <a:tblPr bandRow="1">
                <a:noFill/>
                <a:tableStyleId>{BC1AA0FB-A5EF-4231-A577-4A4AA79F2518}</a:tableStyleId>
              </a:tblPr>
              <a:tblGrid>
                <a:gridCol w="957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Room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 1 (9:00-10:30)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 2 (10:40-12:10)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Session 3 (1:20-2:50)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LC 11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Beyond Google Classroom: Extensions for Student Success- Universal Design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Kurzweil 3000 &amp; Firefly Experience (Intermediate)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Beyond Google Classroom: Extensions for Student Success- Universal Design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Makerspace 101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Makerspace 101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Makerspace 101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104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Unpacking TERC: Kindergarten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Unpacking TERC : 2nd Grade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Presentations w/Nearpod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105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Unpacking TERC :4th Grade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Unpacking TERC: 3rd Grade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Integrating  Digital Storytelling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106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 Second Grade Workshop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 Fourth Grade Workshop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 Kindergarten Workshop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107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 Third Grade Workshop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 Fifth Grade Workshop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TERC First Grade Workshop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109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Microsoft Office and Outlook 365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Microsoft Office and Outlook 365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Microsoft Office and Outlook 365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Nearpod for ELL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Differentiation and Assessment with Nearpod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123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Classroom Teq for Geometry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Classroom Teq for Algebra 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Classroom Teq for Alg 2 / PreCalc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125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ENL in the Pre-K Classroom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Education Data Tracking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Pre-K CLI Engage e-learning/ Mclass Circle Assessment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127 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Castle Learning: Level One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Castle Learning: Level Two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Castle Learning: Level Two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  Math Vertical Articulation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MS Math Vertical Articulation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207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Unpacking TERC: 1st Grade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Classroom Management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NYS Seal of Biliteracy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208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Math/Google Classroom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HS Math Vertical Articulation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Nearpod in Secondary Math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219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Engaging Secondary Science Students in Argumentation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Dimensional Teaching and Learning (Secondary Science)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Incorporating Engineering in Secondary Labs and Lessons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222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Unpacking TERC: 5</a:t>
                      </a:r>
                      <a:r>
                        <a:rPr lang="en" sz="600" b="1" baseline="300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</a:t>
                      </a: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Grade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 Sail Away: Scientific Inquiry and Engineering Design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Navigating 5th Grade Science Departmentalization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227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the Most of Co-teaching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Geometry Collegial Circle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230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Poetic Possibilities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Using EDpuzzle and Google 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Beyond the Five Paragraph Essay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234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Bringing Office 365 and Google Integration together with Edmodo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Seesaw Learning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Reading Eggs Webinar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238 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Google: Paperless Classrooms and Responsible Students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Google: Paperless Classrooms and Responsible Students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 Digital Classroom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239 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Creating Interactive Lessons with Notebook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Intermediate Lessons with Notebook and  Smart Amp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Welcome to the New Smart Flat Panel Board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241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Virtual Physics Labs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Explicit Strategy Instruction for Early Readers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Beautiful Me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243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 Infinite Campus – Gradebook Set-up Instructions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2017-2018 Infinite Campus – Gradebook Set-up Instructions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Docs 101 for </a:t>
                      </a:r>
                      <a:b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Elementary Teachers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245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Video Conferencing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Video Conferencing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Videoconferencing in the Elem. Classroom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246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Practical Arts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247 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Managing Chromebooks in the Classroom with Dyknow Cloud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Managing Thinkpads in the Classroom with Dyknow Cloud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249 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Planning Easy with Planbook.com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Making Planning Easy with Planbook.com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253 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Getting Started with G Suite for Education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Google Classroom: Start to Finish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 Suite for Education for Beginner and Intermediate Users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7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Library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Crisis Prevention and Intervention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Little Theater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Education Law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Special Education Law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Dissecting the IEP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Yoga Room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Heartsaver® CPR/AED Instructor Certification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Orchestra Room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Orchestral Studies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Room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Band Studies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Chorus Room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Choral Studies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WMS: OEC</a:t>
                      </a:r>
                      <a:endParaRPr sz="6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Introduction to the Outdoor Environmental Center (OEC)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Adv. Curriculum for the Outdoor Environmental Center (OEC)</a:t>
                      </a:r>
                      <a:endParaRPr sz="600" b="1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Science Fairs at the Middle School Level</a:t>
                      </a:r>
                      <a:endParaRPr sz="600" b="1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3606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EdCamp Model</a:t>
            </a:r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774250" y="1339150"/>
            <a:ext cx="524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The Experts are In the Room!</a:t>
            </a:r>
            <a:endParaRPr b="1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Topics are Selected the Day of the Event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No Pre-Planned Workshops</a:t>
            </a:r>
            <a:endParaRPr b="1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Conversation, NOT Presentations</a:t>
            </a:r>
            <a:endParaRPr b="1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Staff Volunteer to Lead Sharing Workshops</a:t>
            </a:r>
            <a:endParaRPr b="1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Planning Session to Identify Workshops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Develop Session Board</a:t>
            </a:r>
            <a:endParaRPr b="1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Workshops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Chromebooks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Google Docs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150" y="360652"/>
            <a:ext cx="2573750" cy="13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r="4342" b="14052"/>
          <a:stretch/>
        </p:blipFill>
        <p:spPr>
          <a:xfrm>
            <a:off x="595227" y="1752850"/>
            <a:ext cx="2745675" cy="1181600"/>
          </a:xfrm>
          <a:prstGeom prst="rect">
            <a:avLst/>
          </a:prstGeom>
          <a:noFill/>
          <a:ln>
            <a:noFill/>
          </a:ln>
          <a:effectLst>
            <a:outerShdw blurRad="57150" dist="9525" dir="5400000" algn="bl" rotWithShape="0">
              <a:srgbClr val="000000"/>
            </a:outerShdw>
          </a:effectLst>
        </p:spPr>
      </p:pic>
      <p:pic>
        <p:nvPicPr>
          <p:cNvPr id="89" name="Google Shape;89;p17" descr="HowToBeAwesome10x75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1001" y="3099199"/>
            <a:ext cx="2419699" cy="180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Hybrid Approach: EdCamp 4.0</a:t>
            </a:r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0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Melded the Workshop and EdCamp Models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Pre-Planned Workshops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Utilization of</a:t>
            </a:r>
            <a:r>
              <a:rPr lang="en" b="1" u="sng">
                <a:solidFill>
                  <a:schemeClr val="hlink"/>
                </a:solidFill>
                <a:hlinkClick r:id="rId3"/>
              </a:rPr>
              <a:t> Padlet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Workshop Ideas on the Day of the Event</a:t>
            </a:r>
            <a:endParaRPr b="1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Session Board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Morning Sessions: </a:t>
            </a:r>
            <a:r>
              <a:rPr lang="en" b="1" u="sng">
                <a:solidFill>
                  <a:schemeClr val="hlink"/>
                </a:solidFill>
                <a:hlinkClick r:id="rId4"/>
              </a:rPr>
              <a:t>HHS</a:t>
            </a:r>
            <a:endParaRPr b="1">
              <a:solidFill>
                <a:schemeClr val="accent5"/>
              </a:solidFill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Char char="●"/>
            </a:pPr>
            <a:r>
              <a:rPr lang="en" b="1">
                <a:solidFill>
                  <a:schemeClr val="accent5"/>
                </a:solidFill>
              </a:rPr>
              <a:t>Feedback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Sessions</a:t>
            </a:r>
            <a:endParaRPr b="1">
              <a:solidFill>
                <a:schemeClr val="accent5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○"/>
            </a:pPr>
            <a:r>
              <a:rPr lang="en" b="1">
                <a:solidFill>
                  <a:schemeClr val="accent5"/>
                </a:solidFill>
              </a:rPr>
              <a:t>Overall: </a:t>
            </a:r>
            <a:r>
              <a:rPr lang="en" b="1" u="sng">
                <a:solidFill>
                  <a:schemeClr val="hlink"/>
                </a:solidFill>
                <a:hlinkClick r:id="rId5"/>
              </a:rPr>
              <a:t>Survey Data</a:t>
            </a:r>
            <a:endParaRPr b="1">
              <a:solidFill>
                <a:schemeClr val="accent5"/>
              </a:solidFill>
            </a:endParaRPr>
          </a:p>
        </p:txBody>
      </p:sp>
      <p:pic>
        <p:nvPicPr>
          <p:cNvPr id="96" name="Google Shape;96;p18" descr="https://lh4.googleusercontent.com/pYiK__eo41Am1pmC8xtPs7jZF1UZ0zXQEbrk2JYa0ThWHLqiJAd9IuMVycVYufVv8omrEE6jecUURVq4t0q30FnHI47Kc5yuyHicfyC-KCZ5teNb4Go7giZ77T4DkZtSsGpl_fw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52516" y="1643174"/>
            <a:ext cx="3214496" cy="232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3280" y="759386"/>
            <a:ext cx="4620106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685</Words>
  <Application>Microsoft Office PowerPoint</Application>
  <PresentationFormat>On-screen Show (16:9)</PresentationFormat>
  <Paragraphs>189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Alfa Slab One</vt:lpstr>
      <vt:lpstr>Proxima Nova</vt:lpstr>
      <vt:lpstr>Arial</vt:lpstr>
      <vt:lpstr>Gameday</vt:lpstr>
      <vt:lpstr>Utilizing the EdCamp Model for District Wide Professional Development</vt:lpstr>
      <vt:lpstr>Philosophical Approach</vt:lpstr>
      <vt:lpstr>Culture Shift</vt:lpstr>
      <vt:lpstr>Workshop Model</vt:lpstr>
      <vt:lpstr>EdCamp Model</vt:lpstr>
      <vt:lpstr>Hybrid Approach: EdCamp 4.0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Development Update</dc:title>
  <dc:creator>Secaur, Mark</dc:creator>
  <cp:lastModifiedBy>Secaur, Mark</cp:lastModifiedBy>
  <cp:revision>3</cp:revision>
  <dcterms:modified xsi:type="dcterms:W3CDTF">2019-08-08T14:51:55Z</dcterms:modified>
</cp:coreProperties>
</file>